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0" r:id="rId1"/>
    <p:sldMasterId id="2147483721" r:id="rId2"/>
    <p:sldMasterId id="2147483722" r:id="rId3"/>
    <p:sldMasterId id="2147483723" r:id="rId4"/>
    <p:sldMasterId id="2147483724" r:id="rId5"/>
    <p:sldMasterId id="2147483725" r:id="rId6"/>
  </p:sldMasterIdLst>
  <p:notesMasterIdLst>
    <p:notesMasterId r:id="rId55"/>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Helvetica Neue Light"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2.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34B0B4AB-79D4-4BEC-A24D-F37C8910269F}"/>
    <pc:docChg chg="custSel modSld">
      <pc:chgData name="NORBEY DANILO" userId="29f64d73-8b12-4c53-a9f3-1c223397a229" providerId="ADAL" clId="{34B0B4AB-79D4-4BEC-A24D-F37C8910269F}" dt="2023-03-13T18:14:25.694" v="2" actId="207"/>
      <pc:docMkLst>
        <pc:docMk/>
      </pc:docMkLst>
      <pc:sldChg chg="delSp modSp mod">
        <pc:chgData name="NORBEY DANILO" userId="29f64d73-8b12-4c53-a9f3-1c223397a229" providerId="ADAL" clId="{34B0B4AB-79D4-4BEC-A24D-F37C8910269F}" dt="2023-03-13T18:14:04.750" v="1" actId="478"/>
        <pc:sldMkLst>
          <pc:docMk/>
          <pc:sldMk cId="0" sldId="256"/>
        </pc:sldMkLst>
        <pc:spChg chg="del mod">
          <ac:chgData name="NORBEY DANILO" userId="29f64d73-8b12-4c53-a9f3-1c223397a229" providerId="ADAL" clId="{34B0B4AB-79D4-4BEC-A24D-F37C8910269F}" dt="2023-03-13T18:14:04.750" v="1" actId="478"/>
          <ac:spMkLst>
            <pc:docMk/>
            <pc:sldMk cId="0" sldId="256"/>
            <ac:spMk id="324" creationId="{00000000-0000-0000-0000-000000000000}"/>
          </ac:spMkLst>
        </pc:spChg>
      </pc:sldChg>
      <pc:sldChg chg="modSp mod">
        <pc:chgData name="NORBEY DANILO" userId="29f64d73-8b12-4c53-a9f3-1c223397a229" providerId="ADAL" clId="{34B0B4AB-79D4-4BEC-A24D-F37C8910269F}" dt="2023-03-13T18:14:25.694" v="2" actId="207"/>
        <pc:sldMkLst>
          <pc:docMk/>
          <pc:sldMk cId="0" sldId="258"/>
        </pc:sldMkLst>
        <pc:spChg chg="mod">
          <ac:chgData name="NORBEY DANILO" userId="29f64d73-8b12-4c53-a9f3-1c223397a229" providerId="ADAL" clId="{34B0B4AB-79D4-4BEC-A24D-F37C8910269F}" dt="2023-03-13T18:14:25.694" v="2" actId="207"/>
          <ac:spMkLst>
            <pc:docMk/>
            <pc:sldMk cId="0" sldId="258"/>
            <ac:spMk id="342" creationId="{00000000-0000-0000-0000-000000000000}"/>
          </ac:spMkLst>
        </pc:spChg>
      </pc:sldChg>
    </pc:docChg>
  </pc:docChgLst>
  <pc:docChgLst>
    <pc:chgData name="NORBEY DANILO MUÑOZ CAÑON" userId="29f64d73-8b12-4c53-a9f3-1c223397a229" providerId="ADAL" clId="{34B0B4AB-79D4-4BEC-A24D-F37C8910269F}"/>
    <pc:docChg chg="modSld">
      <pc:chgData name="NORBEY DANILO MUÑOZ CAÑON" userId="29f64d73-8b12-4c53-a9f3-1c223397a229" providerId="ADAL" clId="{34B0B4AB-79D4-4BEC-A24D-F37C8910269F}" dt="2023-09-11T20:52:39.551" v="1" actId="14100"/>
      <pc:docMkLst>
        <pc:docMk/>
      </pc:docMkLst>
      <pc:sldChg chg="modSp mod">
        <pc:chgData name="NORBEY DANILO MUÑOZ CAÑON" userId="29f64d73-8b12-4c53-a9f3-1c223397a229" providerId="ADAL" clId="{34B0B4AB-79D4-4BEC-A24D-F37C8910269F}" dt="2023-09-11T20:52:07.445" v="0" actId="14100"/>
        <pc:sldMkLst>
          <pc:docMk/>
          <pc:sldMk cId="0" sldId="263"/>
        </pc:sldMkLst>
        <pc:spChg chg="mod">
          <ac:chgData name="NORBEY DANILO MUÑOZ CAÑON" userId="29f64d73-8b12-4c53-a9f3-1c223397a229" providerId="ADAL" clId="{34B0B4AB-79D4-4BEC-A24D-F37C8910269F}" dt="2023-09-11T20:52:07.445" v="0" actId="14100"/>
          <ac:spMkLst>
            <pc:docMk/>
            <pc:sldMk cId="0" sldId="263"/>
            <ac:spMk id="390" creationId="{00000000-0000-0000-0000-000000000000}"/>
          </ac:spMkLst>
        </pc:spChg>
      </pc:sldChg>
      <pc:sldChg chg="modSp mod">
        <pc:chgData name="NORBEY DANILO MUÑOZ CAÑON" userId="29f64d73-8b12-4c53-a9f3-1c223397a229" providerId="ADAL" clId="{34B0B4AB-79D4-4BEC-A24D-F37C8910269F}" dt="2023-09-11T20:52:39.551" v="1" actId="14100"/>
        <pc:sldMkLst>
          <pc:docMk/>
          <pc:sldMk cId="0" sldId="275"/>
        </pc:sldMkLst>
        <pc:spChg chg="mod">
          <ac:chgData name="NORBEY DANILO MUÑOZ CAÑON" userId="29f64d73-8b12-4c53-a9f3-1c223397a229" providerId="ADAL" clId="{34B0B4AB-79D4-4BEC-A24D-F37C8910269F}" dt="2023-09-11T20:52:39.551" v="1" actId="14100"/>
          <ac:spMkLst>
            <pc:docMk/>
            <pc:sldMk cId="0" sldId="275"/>
            <ac:spMk id="48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77240" y="4777560"/>
            <a:ext cx="6217560" cy="452592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399200" y="0"/>
            <a:ext cx="3372840" cy="50256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9555480"/>
            <a:ext cx="3372840" cy="502560"/>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399200" y="9555480"/>
            <a:ext cx="3372840" cy="502560"/>
          </a:xfrm>
          <a:prstGeom prst="rect">
            <a:avLst/>
          </a:prstGeom>
          <a:noFill/>
          <a:ln>
            <a:noFill/>
          </a:ln>
        </p:spPr>
        <p:txBody>
          <a:bodyPr spcFirstLastPara="1" wrap="square" lIns="0" tIns="0" rIns="0" bIns="0"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Times New Roman"/>
                <a:ea typeface="Times New Roman"/>
                <a:cs typeface="Times New Roman"/>
                <a:sym typeface="Times New Roman"/>
              </a:rPr>
              <a:t>‹Nº›</a:t>
            </a:fld>
            <a:endParaRPr sz="14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18" name="Google Shape;318;p1: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0: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04" name="Google Shape;404;p10: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1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1" name="Google Shape;411;p11: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7" name="Google Shape;417;p12: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2" name="Google Shape;422;p13: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28" name="Google Shape;428;p14: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1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33" name="Google Shape;433;p15: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41" name="Google Shape;441;p16: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46" name="Google Shape;446;p17: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8:notes"/>
          <p:cNvSpPr>
            <a:spLocks noGrp="1" noRot="1" noChangeAspect="1"/>
          </p:cNvSpPr>
          <p:nvPr>
            <p:ph type="sldImg" idx="2"/>
          </p:nvPr>
        </p:nvSpPr>
        <p:spPr>
          <a:xfrm>
            <a:off x="141120" y="768240"/>
            <a:ext cx="6817680" cy="38361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18:notes"/>
          <p:cNvSpPr txBox="1">
            <a:spLocks noGrp="1"/>
          </p:cNvSpPr>
          <p:nvPr>
            <p:ph type="body" idx="1"/>
          </p:nvPr>
        </p:nvSpPr>
        <p:spPr>
          <a:xfrm>
            <a:off x="710280" y="4734000"/>
            <a:ext cx="5678280" cy="522072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In this example, we demonstrate how multiple triples link together to form an RDF model.</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As you can see, we are describing the characters and relationships from the Flintstones television cartoon series.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Here we see the triple “WilmaFlintstone livesin Bedrock.” “Wilma Flintstone” is the subject, “lives in” is the predicate, and “Bedrock” is the object.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“FredFlintstone livesin Bedrock” is another triple. So, we know the Flintstones live in the town of Bedrock, &lt;click&gt;  which is part of Cobblestone County,  &lt;click&gt;  in Prehistoric America.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Fred Flintstone is married to Wilma and  &lt;click&gt;  they have a child Pebbles.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Fred works for the Rock Quarry company and  &lt;click&gt;  Wilma’s mother is Pearl Slaghoople.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Pebbles Flintstone is married to Bamm-Bamm Rubble  &lt;click&gt; who is the child of Barney and Betty Rubble.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Thus, as you can see, many triples form an RDF model. </a:t>
            </a:r>
            <a:endParaRPr sz="1400" b="0" strike="noStrike">
              <a:latin typeface="Arial"/>
              <a:ea typeface="Arial"/>
              <a:cs typeface="Arial"/>
              <a:sym typeface="Arial"/>
            </a:endParaRPr>
          </a:p>
        </p:txBody>
      </p:sp>
      <p:sp>
        <p:nvSpPr>
          <p:cNvPr id="460" name="Google Shape;460;p18: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300" b="0" strike="noStrike">
                <a:solidFill>
                  <a:srgbClr val="000000"/>
                </a:solidFill>
                <a:latin typeface="Times New Roman"/>
                <a:ea typeface="Times New Roman"/>
                <a:cs typeface="Times New Roman"/>
                <a:sym typeface="Times New Roman"/>
              </a:rPr>
              <a:t>11/9/2021</a:t>
            </a:r>
            <a:endParaRPr sz="1300" b="0" strike="noStrike">
              <a:latin typeface="Times New Roman"/>
              <a:ea typeface="Times New Roman"/>
              <a:cs typeface="Times New Roman"/>
              <a:sym typeface="Times New Roman"/>
            </a:endParaRPr>
          </a:p>
        </p:txBody>
      </p:sp>
      <p:sp>
        <p:nvSpPr>
          <p:cNvPr id="461" name="Google Shape;461;p18: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300" b="0" strike="noStrike">
                <a:solidFill>
                  <a:srgbClr val="000000"/>
                </a:solidFill>
                <a:latin typeface="Times New Roman"/>
                <a:ea typeface="Times New Roman"/>
                <a:cs typeface="Times New Roman"/>
                <a:sym typeface="Times New Roman"/>
              </a:rPr>
              <a:t>18</a:t>
            </a:fld>
            <a:endParaRPr sz="1300" b="0" strike="noStrike">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9:notes"/>
          <p:cNvSpPr>
            <a:spLocks noGrp="1" noRot="1" noChangeAspect="1"/>
          </p:cNvSpPr>
          <p:nvPr>
            <p:ph type="sldImg" idx="2"/>
          </p:nvPr>
        </p:nvSpPr>
        <p:spPr>
          <a:xfrm>
            <a:off x="141120" y="768240"/>
            <a:ext cx="6817680" cy="38361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69" name="Google Shape;469;p19:notes"/>
          <p:cNvSpPr txBox="1">
            <a:spLocks noGrp="1"/>
          </p:cNvSpPr>
          <p:nvPr>
            <p:ph type="body" idx="1"/>
          </p:nvPr>
        </p:nvSpPr>
        <p:spPr>
          <a:xfrm>
            <a:off x="710280" y="4734000"/>
            <a:ext cx="5678280" cy="522072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In this example, we demonstrate how multiple triples link together to form an RDF model.</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As you can see, we are describing the characters and relationships from the Flintstones television cartoon series.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Here we see the triple “WilmaFlintstone livesin Bedrock.” “Wilma Flintstone” is the subject, “lives in” is the predicate, and “Bedrock” is the object.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“FredFlintstone livesin Bedrock” is another triple. So, we know the Flintstones live in the town of Bedrock, &lt;click&gt;  which is part of Cobblestone County,  &lt;click&gt;  in Prehistoric America.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Fred Flintstone is married to Wilma and  &lt;click&gt;  they have a child Pebbles.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Fred works for the Rock Quarry company and  &lt;click&gt;  Wilma’s mother is Pearl Slaghoople.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Pebbles Flintstone is married to Bamm-Bamm Rubble  &lt;click&gt; who is the child of Barney and Betty Rubble.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Thus, as you can see, many triples form an RDF model. </a:t>
            </a:r>
            <a:endParaRPr sz="1400" b="0" strike="noStrike">
              <a:latin typeface="Arial"/>
              <a:ea typeface="Arial"/>
              <a:cs typeface="Arial"/>
              <a:sym typeface="Arial"/>
            </a:endParaRPr>
          </a:p>
        </p:txBody>
      </p:sp>
      <p:sp>
        <p:nvSpPr>
          <p:cNvPr id="470" name="Google Shape;470;p19: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300" b="0" strike="noStrike">
                <a:solidFill>
                  <a:srgbClr val="000000"/>
                </a:solidFill>
                <a:latin typeface="Times New Roman"/>
                <a:ea typeface="Times New Roman"/>
                <a:cs typeface="Times New Roman"/>
                <a:sym typeface="Times New Roman"/>
              </a:rPr>
              <a:t>11/9/2021</a:t>
            </a:r>
            <a:endParaRPr sz="1300" b="0" strike="noStrike">
              <a:latin typeface="Times New Roman"/>
              <a:ea typeface="Times New Roman"/>
              <a:cs typeface="Times New Roman"/>
              <a:sym typeface="Times New Roman"/>
            </a:endParaRPr>
          </a:p>
        </p:txBody>
      </p:sp>
      <p:sp>
        <p:nvSpPr>
          <p:cNvPr id="471" name="Google Shape;471;p19: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300" b="0" strike="noStrike">
                <a:solidFill>
                  <a:srgbClr val="000000"/>
                </a:solidFill>
                <a:latin typeface="Times New Roman"/>
                <a:ea typeface="Times New Roman"/>
                <a:cs typeface="Times New Roman"/>
                <a:sym typeface="Times New Roman"/>
              </a:rPr>
              <a:t>19</a:t>
            </a:fld>
            <a:endParaRPr sz="1300" b="0" strike="noStrike">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27" name="Google Shape;327;p2: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0:notes"/>
          <p:cNvSpPr>
            <a:spLocks noGrp="1" noRot="1" noChangeAspect="1"/>
          </p:cNvSpPr>
          <p:nvPr>
            <p:ph type="sldImg" idx="2"/>
          </p:nvPr>
        </p:nvSpPr>
        <p:spPr>
          <a:xfrm>
            <a:off x="141288" y="768350"/>
            <a:ext cx="6816725" cy="3835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9" name="Google Shape;479;p20:notes"/>
          <p:cNvSpPr txBox="1">
            <a:spLocks noGrp="1"/>
          </p:cNvSpPr>
          <p:nvPr>
            <p:ph type="body" idx="1"/>
          </p:nvPr>
        </p:nvSpPr>
        <p:spPr>
          <a:xfrm>
            <a:off x="710280" y="4734000"/>
            <a:ext cx="5678280" cy="522072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In this example, we demonstrate how multiple triples link together to form an RDF model.</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As you can see, we are describing the characters and relationships from the Flintstones television cartoon series.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Here we see the triple “WilmaFlintstone livesin Bedrock.” “Wilma Flintstone” is the subject, “lives in” is the predicate, and “Bedrock” is the object.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“FredFlintstone livesin Bedrock” is another triple. So, we know the Flintstones live in the town of Bedrock, &lt;click&gt;  which is part of Cobblestone County,  &lt;click&gt;  in Prehistoric America.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Fred Flintstone is married to Wilma and  &lt;click&gt;  they have a child Pebbles.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Fred works for the Rock Quarry company and  &lt;click&gt;  Wilma’s mother is Pearl Slaghoople.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&lt;click&gt;  Pebbles Flintstone is married to Bamm-Bamm Rubble  &lt;click&gt; who is the child of Barney and Betty Rubble. </a:t>
            </a: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endParaRPr sz="14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400" b="0" strike="noStrike">
                <a:latin typeface="Arial"/>
                <a:ea typeface="Arial"/>
                <a:cs typeface="Arial"/>
                <a:sym typeface="Arial"/>
              </a:rPr>
              <a:t>Thus, as you can see, many triples form an RDF model. </a:t>
            </a:r>
            <a:endParaRPr sz="1400" b="0" strike="noStrike">
              <a:latin typeface="Arial"/>
              <a:ea typeface="Arial"/>
              <a:cs typeface="Arial"/>
              <a:sym typeface="Arial"/>
            </a:endParaRPr>
          </a:p>
        </p:txBody>
      </p:sp>
      <p:sp>
        <p:nvSpPr>
          <p:cNvPr id="480" name="Google Shape;480;p20: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300" b="0" strike="noStrike">
                <a:solidFill>
                  <a:srgbClr val="000000"/>
                </a:solidFill>
                <a:latin typeface="Times New Roman"/>
                <a:ea typeface="Times New Roman"/>
                <a:cs typeface="Times New Roman"/>
                <a:sym typeface="Times New Roman"/>
              </a:rPr>
              <a:t>11/9/2021</a:t>
            </a:r>
            <a:endParaRPr sz="1300" b="0" strike="noStrike">
              <a:latin typeface="Times New Roman"/>
              <a:ea typeface="Times New Roman"/>
              <a:cs typeface="Times New Roman"/>
              <a:sym typeface="Times New Roman"/>
            </a:endParaRPr>
          </a:p>
        </p:txBody>
      </p:sp>
      <p:sp>
        <p:nvSpPr>
          <p:cNvPr id="481" name="Google Shape;481;p20: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300" b="0" strike="noStrike">
                <a:solidFill>
                  <a:srgbClr val="000000"/>
                </a:solidFill>
                <a:latin typeface="Times New Roman"/>
                <a:ea typeface="Times New Roman"/>
                <a:cs typeface="Times New Roman"/>
                <a:sym typeface="Times New Roman"/>
              </a:rPr>
              <a:t>20</a:t>
            </a:fld>
            <a:endParaRPr sz="1300" b="0" strike="noStrike">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1:notes"/>
          <p:cNvSpPr>
            <a:spLocks noGrp="1" noRot="1" noChangeAspect="1"/>
          </p:cNvSpPr>
          <p:nvPr>
            <p:ph type="sldImg" idx="2"/>
          </p:nvPr>
        </p:nvSpPr>
        <p:spPr>
          <a:xfrm>
            <a:off x="992160" y="768240"/>
            <a:ext cx="5115960" cy="38361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0" name="Google Shape;490;p21: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491" name="Google Shape;491;p21: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21</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7" name="Google Shape;497;p22: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3:notes"/>
          <p:cNvSpPr>
            <a:spLocks noGrp="1" noRot="1" noChangeAspect="1"/>
          </p:cNvSpPr>
          <p:nvPr>
            <p:ph type="sldImg" idx="2"/>
          </p:nvPr>
        </p:nvSpPr>
        <p:spPr>
          <a:xfrm>
            <a:off x="685800" y="1143000"/>
            <a:ext cx="5485680" cy="30855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5" name="Google Shape;505;p23: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300" b="0" strike="noStrike" baseline="30000">
                <a:latin typeface="Arial"/>
                <a:ea typeface="Arial"/>
                <a:cs typeface="Arial"/>
                <a:sym typeface="Arial"/>
              </a:rPr>
              <a:t>Let’s use SPARQL, the query language for RDF graphs, to create a graph.</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300" b="0" strike="noStrike" baseline="30000">
                <a:latin typeface="Arial"/>
                <a:ea typeface="Arial"/>
                <a:cs typeface="Arial"/>
                <a:sym typeface="Arial"/>
              </a:rPr>
              <a:t>&lt;click&gt; To write the SPARQL query which creates an RDF graph, perform these steps:</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300" b="0" strike="noStrike" baseline="30000">
                <a:latin typeface="Arial"/>
                <a:ea typeface="Arial"/>
                <a:cs typeface="Arial"/>
                <a:sym typeface="Arial"/>
              </a:rPr>
              <a:t>&lt;click&gt; First, define prefixes to URIs with the PREFIX keyword. In the example below, we set </a:t>
            </a:r>
            <a:r>
              <a:rPr lang="en-US" sz="1300" b="0" i="1" strike="noStrike" baseline="30000">
                <a:latin typeface="Arial"/>
                <a:ea typeface="Arial"/>
                <a:cs typeface="Arial"/>
                <a:sym typeface="Arial"/>
              </a:rPr>
              <a:t>bedrock </a:t>
            </a:r>
            <a:r>
              <a:rPr lang="en-US" sz="1300" b="0" strike="noStrike" baseline="30000">
                <a:latin typeface="Arial"/>
                <a:ea typeface="Arial"/>
                <a:cs typeface="Arial"/>
                <a:sym typeface="Arial"/>
              </a:rPr>
              <a:t>as</a:t>
            </a:r>
            <a:r>
              <a:rPr lang="en-US" sz="1300" b="0" i="1" strike="noStrike" baseline="30000">
                <a:latin typeface="Arial"/>
                <a:ea typeface="Arial"/>
                <a:cs typeface="Arial"/>
                <a:sym typeface="Arial"/>
              </a:rPr>
              <a:t> </a:t>
            </a:r>
            <a:r>
              <a:rPr lang="en-US" sz="1300" b="0" strike="noStrike" baseline="30000">
                <a:latin typeface="Arial"/>
                <a:ea typeface="Arial"/>
                <a:cs typeface="Arial"/>
                <a:sym typeface="Arial"/>
              </a:rPr>
              <a:t>the</a:t>
            </a:r>
            <a:r>
              <a:rPr lang="en-US" sz="1300" b="0" i="1" strike="noStrike" baseline="30000">
                <a:latin typeface="Arial"/>
                <a:ea typeface="Arial"/>
                <a:cs typeface="Arial"/>
                <a:sym typeface="Arial"/>
              </a:rPr>
              <a:t> </a:t>
            </a:r>
            <a:r>
              <a:rPr lang="en-US" sz="1300" b="0" strike="noStrike" baseline="30000">
                <a:latin typeface="Arial"/>
                <a:ea typeface="Arial"/>
                <a:cs typeface="Arial"/>
                <a:sym typeface="Arial"/>
              </a:rPr>
              <a:t>default namespace for the query. </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300" b="0" strike="noStrike" baseline="30000">
                <a:latin typeface="Arial"/>
                <a:ea typeface="Arial"/>
                <a:cs typeface="Arial"/>
                <a:sym typeface="Arial"/>
              </a:rPr>
              <a:t>&lt;click&gt; Next, use INSERT DATA to signify you want to insert statements. Write the subject predicate object statements.</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300" b="0" strike="noStrike" baseline="30000">
                <a:latin typeface="Arial"/>
                <a:ea typeface="Arial"/>
                <a:cs typeface="Arial"/>
                <a:sym typeface="Arial"/>
              </a:rPr>
              <a:t>&lt;click&gt;  Finally, execute this query. </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1300" b="0" strike="noStrike" baseline="30000">
                <a:latin typeface="Arial"/>
                <a:ea typeface="Arial"/>
                <a:cs typeface="Arial"/>
                <a:sym typeface="Arial"/>
              </a:rPr>
              <a:t>As you can see in the example shown in the gray box, we wrote a query which included PREFIX, INSERT DATA, and several subject predicate object state</a:t>
            </a:r>
            <a:endParaRPr sz="1300" b="0" strike="noStrike">
              <a:latin typeface="Arial"/>
              <a:ea typeface="Arial"/>
              <a:cs typeface="Arial"/>
              <a:sym typeface="Arial"/>
            </a:endParaRPr>
          </a:p>
        </p:txBody>
      </p:sp>
      <p:sp>
        <p:nvSpPr>
          <p:cNvPr id="506" name="Google Shape;506;p23: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23</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24:notes"/>
          <p:cNvSpPr>
            <a:spLocks noGrp="1" noRot="1" noChangeAspect="1"/>
          </p:cNvSpPr>
          <p:nvPr>
            <p:ph type="sldImg" idx="2"/>
          </p:nvPr>
        </p:nvSpPr>
        <p:spPr>
          <a:xfrm>
            <a:off x="685800" y="1143000"/>
            <a:ext cx="5485680" cy="30855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3" name="Google Shape;513;p24: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300" b="0" strike="noStrike">
                <a:latin typeface="Arial"/>
                <a:ea typeface="Arial"/>
                <a:cs typeface="Arial"/>
                <a:sym typeface="Arial"/>
              </a:rPr>
              <a:t>&lt;click&gt; Now, let’s write a SPARQL query to access the RDF graph you just created.  </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First, define prefixes to URIs with the PREFIX keyword. </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As in the earlier example, we set bedrock as the default namespace for the query.</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800" b="0" strike="noStrike">
                <a:latin typeface="Arial"/>
                <a:ea typeface="Arial"/>
                <a:cs typeface="Arial"/>
                <a:sym typeface="Arial"/>
              </a:rPr>
              <a:t> </a:t>
            </a:r>
            <a:r>
              <a:rPr lang="en-US" sz="1300" b="0" strike="noStrike">
                <a:latin typeface="Arial"/>
                <a:ea typeface="Arial"/>
                <a:cs typeface="Arial"/>
                <a:sym typeface="Arial"/>
              </a:rPr>
              <a:t>&lt;click&gt; Next, use SELECT to signify you want to select certain information, and WHERE to signify your conditions, restrictions, and filters.</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Finally, execute this query.</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As you can see in this example shown in the gray box, we wrote a SPARQL query which included PREFIX, SELECT, and WHERE.</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The orange box displays the information which is returned in response to the written query. We can see the familial relationships between Fred, Pebbles, Wilma, Roxy, and Chip.</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SPARQL is quite similar to SQL, however, unlike SQL which requires SQL schema and data in SQL tables, SPARQL can be used on graphs and does not need a schema to be defined initially.</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p:txBody>
      </p:sp>
      <p:sp>
        <p:nvSpPr>
          <p:cNvPr id="514" name="Google Shape;514;p24: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24</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25:notes"/>
          <p:cNvSpPr>
            <a:spLocks noGrp="1" noRot="1" noChangeAspect="1"/>
          </p:cNvSpPr>
          <p:nvPr>
            <p:ph type="sldImg" idx="2"/>
          </p:nvPr>
        </p:nvSpPr>
        <p:spPr>
          <a:xfrm>
            <a:off x="685800" y="1143000"/>
            <a:ext cx="5485680" cy="30855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1" name="Google Shape;521;p25: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300" b="0" strike="noStrike">
                <a:latin typeface="Arial"/>
                <a:ea typeface="Arial"/>
                <a:cs typeface="Arial"/>
                <a:sym typeface="Arial"/>
              </a:rPr>
              <a:t>&lt;click&gt; In the following example, we will use SPARQL to find Fred’s grandchildren. First, we need to establish whether Fred has any grandchildren.</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First, define prefixes to URIs with the PREFIX keyword. </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Next, we use ASK to discover whether Fred has a grandchild, and WHERE to signify the conditions.</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 As you can see in the query in the green box, Fred’s children’s children are his grandchildren. </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Thus the query is easily written in SPARQL by matching Fred’s children and then matching his children’s children. </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 </a:t>
            </a:r>
            <a:endParaRPr sz="1300" b="0" strike="noStrike">
              <a:latin typeface="Arial"/>
              <a:ea typeface="Arial"/>
              <a:cs typeface="Arial"/>
              <a:sym typeface="Arial"/>
            </a:endParaRPr>
          </a:p>
          <a:p>
            <a:pPr marL="216000" lvl="0" indent="-216000" algn="l" rtl="0">
              <a:lnSpc>
                <a:spcPct val="100000"/>
              </a:lnSpc>
              <a:spcBef>
                <a:spcPts val="434"/>
              </a:spcBef>
              <a:spcAft>
                <a:spcPts val="0"/>
              </a:spcAft>
              <a:buNone/>
            </a:pPr>
            <a:r>
              <a:rPr lang="en-US" sz="1300" b="0" strike="noStrike">
                <a:latin typeface="Arial"/>
                <a:ea typeface="Arial"/>
                <a:cs typeface="Arial"/>
                <a:sym typeface="Arial"/>
              </a:rPr>
              <a:t>&lt;click&gt; The ASK query returns “Yes” so we know Fred has grandchildren.  </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p:txBody>
      </p:sp>
      <p:sp>
        <p:nvSpPr>
          <p:cNvPr id="522" name="Google Shape;522;p25: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25</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26:notes"/>
          <p:cNvSpPr>
            <a:spLocks noGrp="1" noRot="1" noChangeAspect="1"/>
          </p:cNvSpPr>
          <p:nvPr>
            <p:ph type="sldImg" idx="2"/>
          </p:nvPr>
        </p:nvSpPr>
        <p:spPr>
          <a:xfrm>
            <a:off x="685800" y="1143000"/>
            <a:ext cx="5485680" cy="30855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29" name="Google Shape;529;p26: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300" b="0" strike="noStrike">
                <a:latin typeface="Arial"/>
                <a:ea typeface="Arial"/>
                <a:cs typeface="Arial"/>
                <a:sym typeface="Arial"/>
              </a:rPr>
              <a:t>&lt;click&gt; Now that we know Fred has at least one grandchild, how do we find who are Fred’s grandchildren?  That is, what are their names?</a:t>
            </a: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300" b="0" strike="noStrike">
                <a:latin typeface="Arial"/>
                <a:ea typeface="Arial"/>
                <a:cs typeface="Arial"/>
                <a:sym typeface="Arial"/>
              </a:rPr>
              <a:t>&lt;click&gt; This question is easily answered by using the same query from the previous slide and replacing the ASK statement with a SELECT statement. </a:t>
            </a: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300" b="0" strike="noStrike">
                <a:latin typeface="Arial"/>
                <a:ea typeface="Arial"/>
                <a:cs typeface="Arial"/>
                <a:sym typeface="Arial"/>
              </a:rPr>
              <a:t>&lt;click&gt; First, define prefixes to URIs with the PREFIX keyword.</a:t>
            </a: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300" b="0" strike="noStrike">
                <a:latin typeface="Arial"/>
                <a:ea typeface="Arial"/>
                <a:cs typeface="Arial"/>
                <a:sym typeface="Arial"/>
              </a:rPr>
              <a:t>&lt;click&gt;  Then, we use SELECT to signify that we want to select a grandchild, and WHERE to signify our conditions.</a:t>
            </a: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endParaRPr sz="13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300" b="0" strike="noStrike">
                <a:latin typeface="Arial"/>
                <a:ea typeface="Arial"/>
                <a:cs typeface="Arial"/>
                <a:sym typeface="Arial"/>
              </a:rPr>
              <a:t>The query results, reflected in the red box, tell us that Fred’s grandchildren are Roxy and Chip.</a:t>
            </a:r>
            <a:endParaRPr sz="1300" b="0" strike="noStrike">
              <a:latin typeface="Arial"/>
              <a:ea typeface="Arial"/>
              <a:cs typeface="Arial"/>
              <a:sym typeface="Arial"/>
            </a:endParaRPr>
          </a:p>
          <a:p>
            <a:pPr marL="216000" lvl="0" indent="-216000" algn="l" rtl="0">
              <a:lnSpc>
                <a:spcPct val="100000"/>
              </a:lnSpc>
              <a:spcBef>
                <a:spcPts val="0"/>
              </a:spcBef>
              <a:spcAft>
                <a:spcPts val="0"/>
              </a:spcAft>
              <a:buNone/>
            </a:pPr>
            <a:endParaRPr sz="1300" b="0" strike="noStrike">
              <a:latin typeface="Arial"/>
              <a:ea typeface="Arial"/>
              <a:cs typeface="Arial"/>
              <a:sym typeface="Arial"/>
            </a:endParaRPr>
          </a:p>
        </p:txBody>
      </p:sp>
      <p:sp>
        <p:nvSpPr>
          <p:cNvPr id="530" name="Google Shape;530;p26: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26</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7" name="Google Shape;537;p27: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8:notes"/>
          <p:cNvSpPr>
            <a:spLocks noGrp="1" noRot="1" noChangeAspect="1"/>
          </p:cNvSpPr>
          <p:nvPr>
            <p:ph type="sldImg" idx="2"/>
          </p:nvPr>
        </p:nvSpPr>
        <p:spPr>
          <a:xfrm>
            <a:off x="141288" y="768350"/>
            <a:ext cx="6816725" cy="38354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3" name="Google Shape;543;p28: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a:ea typeface="Arial"/>
              <a:cs typeface="Arial"/>
              <a:sym typeface="Arial"/>
            </a:endParaRPr>
          </a:p>
        </p:txBody>
      </p:sp>
      <p:sp>
        <p:nvSpPr>
          <p:cNvPr id="544" name="Google Shape;544;p28: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200" b="0" strike="noStrike">
                <a:solidFill>
                  <a:srgbClr val="000000"/>
                </a:solidFill>
                <a:latin typeface="Arial"/>
                <a:ea typeface="Arial"/>
                <a:cs typeface="Arial"/>
                <a:sym typeface="Arial"/>
              </a:rPr>
              <a:t>28</a:t>
            </a:fld>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51" name="Google Shape;551;p29: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38" name="Google Shape;338;p3: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30:notes"/>
          <p:cNvSpPr>
            <a:spLocks noGrp="1" noRot="1" noChangeAspect="1"/>
          </p:cNvSpPr>
          <p:nvPr>
            <p:ph type="sldImg" idx="2"/>
          </p:nvPr>
        </p:nvSpPr>
        <p:spPr>
          <a:xfrm>
            <a:off x="992160" y="768240"/>
            <a:ext cx="5115960" cy="38361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9" name="Google Shape;559;p30: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1400" b="0" strike="noStrike">
                <a:latin typeface="Arial"/>
                <a:ea typeface="Arial"/>
                <a:cs typeface="Arial"/>
                <a:sym typeface="Arial"/>
              </a:rPr>
              <a:t>Looking at this example, we see how new triples can be inferred by applying RDFS rules to a small RDF/RDFS model. </a:t>
            </a: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400" b="0" strike="noStrike">
                <a:latin typeface="Arial"/>
                <a:ea typeface="Arial"/>
                <a:cs typeface="Arial"/>
                <a:sym typeface="Arial"/>
              </a:rPr>
              <a:t>In this model, we use RDFS to define that the hasSpouse relationship is restricted to humans. </a:t>
            </a: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400" b="0" strike="noStrike">
                <a:latin typeface="Arial"/>
                <a:ea typeface="Arial"/>
                <a:cs typeface="Arial"/>
                <a:sym typeface="Arial"/>
              </a:rPr>
              <a:t>&lt;click&gt; And as you can see, human is a subclass of mammal. </a:t>
            </a: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400" b="0" strike="noStrike">
                <a:latin typeface="Arial"/>
                <a:ea typeface="Arial"/>
                <a:cs typeface="Arial"/>
                <a:sym typeface="Arial"/>
              </a:rPr>
              <a:t> </a:t>
            </a: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400" b="0" strike="noStrike">
                <a:latin typeface="Arial"/>
                <a:ea typeface="Arial"/>
                <a:cs typeface="Arial"/>
                <a:sym typeface="Arial"/>
              </a:rPr>
              <a:t>&lt;click&gt;  If we assert that Wilma is Fred’s spouse using the ‘hasSpouse’ relationship, then we can infer that </a:t>
            </a: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400" b="0" strike="noStrike">
                <a:latin typeface="Arial"/>
                <a:ea typeface="Arial"/>
                <a:cs typeface="Arial"/>
                <a:sym typeface="Arial"/>
              </a:rPr>
              <a:t>&lt;click&gt;  Fred and Wilma are human because, in RDFS, the hasSpouse relationship is defined to be between humans.  </a:t>
            </a: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endParaRPr sz="1400" b="0" strike="noStrike">
              <a:latin typeface="Arial"/>
              <a:ea typeface="Arial"/>
              <a:cs typeface="Arial"/>
              <a:sym typeface="Arial"/>
            </a:endParaRPr>
          </a:p>
          <a:p>
            <a:pPr marL="216000" lvl="0" indent="-216000" algn="l" rtl="0">
              <a:lnSpc>
                <a:spcPct val="100000"/>
              </a:lnSpc>
              <a:spcBef>
                <a:spcPts val="408"/>
              </a:spcBef>
              <a:spcAft>
                <a:spcPts val="0"/>
              </a:spcAft>
              <a:buNone/>
            </a:pPr>
            <a:r>
              <a:rPr lang="en-US" sz="1400" b="0" strike="noStrike">
                <a:latin typeface="Arial"/>
                <a:ea typeface="Arial"/>
                <a:cs typeface="Arial"/>
                <a:sym typeface="Arial"/>
              </a:rPr>
              <a:t>And, &lt;click&gt;  because we also know humans are mammals, we can further infer that Fred and Wilma are mammals.</a:t>
            </a:r>
            <a:endParaRPr sz="1400" b="0" strike="noStrike">
              <a:latin typeface="Arial"/>
              <a:ea typeface="Arial"/>
              <a:cs typeface="Arial"/>
              <a:sym typeface="Arial"/>
            </a:endParaRPr>
          </a:p>
        </p:txBody>
      </p:sp>
      <p:sp>
        <p:nvSpPr>
          <p:cNvPr id="560" name="Google Shape;560;p30: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300" b="0" strike="noStrike">
                <a:solidFill>
                  <a:srgbClr val="000000"/>
                </a:solidFill>
                <a:latin typeface="Times New Roman"/>
                <a:ea typeface="Times New Roman"/>
                <a:cs typeface="Times New Roman"/>
                <a:sym typeface="Times New Roman"/>
              </a:rPr>
              <a:t>11/9/2021</a:t>
            </a:r>
            <a:endParaRPr sz="1300" b="0" strike="noStrike">
              <a:latin typeface="Times New Roman"/>
              <a:ea typeface="Times New Roman"/>
              <a:cs typeface="Times New Roman"/>
              <a:sym typeface="Times New Roman"/>
            </a:endParaRPr>
          </a:p>
        </p:txBody>
      </p:sp>
      <p:sp>
        <p:nvSpPr>
          <p:cNvPr id="561" name="Google Shape;561;p30:notes"/>
          <p:cNvSpPr txBox="1">
            <a:spLocks noGrp="1"/>
          </p:cNvSpPr>
          <p:nvPr>
            <p:ph type="sldNum" idx="12"/>
          </p:nvPr>
        </p:nvSpPr>
        <p:spPr>
          <a:xfrm>
            <a:off x="3884760" y="8685360"/>
            <a:ext cx="2971080" cy="457920"/>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None/>
            </a:pPr>
            <a:fld id="{00000000-1234-1234-1234-123412341234}" type="slidenum">
              <a:rPr lang="en-US" sz="1300" b="0" strike="noStrike">
                <a:solidFill>
                  <a:srgbClr val="000000"/>
                </a:solidFill>
                <a:latin typeface="Times New Roman"/>
                <a:ea typeface="Times New Roman"/>
                <a:cs typeface="Times New Roman"/>
                <a:sym typeface="Times New Roman"/>
              </a:rPr>
              <a:t>30</a:t>
            </a:fld>
            <a:endParaRPr sz="1300" b="0" strike="noStrike">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1: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0" name="Google Shape;580;p31: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2: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89" name="Google Shape;589;p32: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33: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02" name="Google Shape;602;p33: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15" name="Google Shape;615;p34: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28" name="Google Shape;628;p35: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37" name="Google Shape;637;p36: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3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1" name="Google Shape;651;p37: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64" name="Google Shape;664;p38: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There are many methodologies for developing ontologies. It is important to use a methodology as this ensures high quality repeatable results in developing ontologies. One of the most popular and practical methodologies is the 7 step methodology by Noy and McGuinness.</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This methodology starts by identifying the domain and scope, then in step 2) considering re-using existing ontologies, 3) collecting the important terminology of the domain from documents and interviews, 4) defining the classes and hierarchies, 5) defining properties, 6) defining property facets and finally in 7) creating instances of the classes.</a:t>
            </a:r>
            <a:endParaRPr sz="2000" b="0" strike="noStrike">
              <a:latin typeface="Arial"/>
              <a:ea typeface="Arial"/>
              <a:cs typeface="Arial"/>
              <a:sym typeface="Arial"/>
            </a:endParaRPr>
          </a:p>
        </p:txBody>
      </p:sp>
      <p:sp>
        <p:nvSpPr>
          <p:cNvPr id="665" name="Google Shape;665;p38: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11/9/2021</a:t>
            </a:r>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78" name="Google Shape;678;p39: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It is important to establish a purpose, viewpoint, and context before developing an ontology/graph data model.  You should answer the following questions.</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Why is the model being created?  </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Who will be using it? </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 What is the scope and context of the model?  </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It is important to draw a boundary around what you intend to model and the granularity of the model because these steps outline the complexity and therefore level of effort needed to create a graph data model.  </a:t>
            </a:r>
            <a:endParaRPr sz="2000" b="0"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87" name="Google Shape;687;p40: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Ontologies are re-usable and extensible, and there is a huge body of work in existing ontologies that you might consider.  The most widely used are Dublin Core, Friend of a Friend, Simple Knowledge Organization System, and geo, there are several upper level ontologies  as a multitude of ontologies from linked open data.</a:t>
            </a:r>
            <a:endParaRPr sz="2000" b="0" strike="noStrike">
              <a:latin typeface="Arial"/>
              <a:ea typeface="Arial"/>
              <a:cs typeface="Arial"/>
              <a:sym typeface="Arial"/>
            </a:endParaRPr>
          </a:p>
        </p:txBody>
      </p:sp>
      <p:sp>
        <p:nvSpPr>
          <p:cNvPr id="688" name="Google Shape;688;p40: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11/9/2021</a:t>
            </a:r>
            <a:endParaRPr sz="1200" b="0" strike="noStrike">
              <a:latin typeface="Times New Roman"/>
              <a:ea typeface="Times New Roman"/>
              <a:cs typeface="Times New Roman"/>
              <a:sym typeface="Times New Roman"/>
            </a:endParaRPr>
          </a:p>
        </p:txBody>
      </p:sp>
      <p:sp>
        <p:nvSpPr>
          <p:cNvPr id="689" name="Google Shape;689;p40:notes"/>
          <p:cNvSpPr txBox="1">
            <a:spLocks noGrp="1"/>
          </p:cNvSpPr>
          <p:nvPr>
            <p:ph type="ftr" idx="11"/>
          </p:nvPr>
        </p:nvSpPr>
        <p:spPr>
          <a:xfrm>
            <a:off x="0" y="8685360"/>
            <a:ext cx="2971080" cy="4579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&lt;Insert Header&amp;Footer from ribbon menu, not here&gt;</a:t>
            </a:r>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98" name="Google Shape;698;p41: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Start collecting terminology based on interviews and domain documentation.  These are useful for domain modeling.</a:t>
            </a:r>
            <a:endParaRPr sz="2000" b="0"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09" name="Google Shape;709;p42: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Top down modeling is a process that starts with general concepts and works down the hierarchy to the more specific concepts in the domain.  You might use a top down approach when the general domain concepts are known. For example, if a domain is largely about actions and events, you might start with actions and events and recursively specialize through sub-classing to capture the specific actions and events in the domain. </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Bottom up modeling is where Classes and hierarchy are defined by enumerating the concepts in the domain and then identifying common characteristics of concepts that can be abstracted to super classes and doing this recursively up the hierarchy. You might follow this approach if there is a great variety of concepts and no clear overarching general concepts at the outset.  </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It is often the case that you need to employ both strategies.</a:t>
            </a:r>
            <a:endParaRPr sz="2000" b="0" strike="noStrike">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8" name="Google Shape;718;p43: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“intrinsic” properties such as the flavor of a wine;</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 “extrinsic” properties such as a wine’s name, and area it comes from;</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parts, if the object is structured; these can be both physical and abstract “parts” (e.g., the courses of a meal)</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relationships to other individuals; these are the relationships between individual members of the class and other items (e.g., the maker of a wine, representing a relationship between a wine and a winery, and the grape the wine is made from.)</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endParaRPr sz="2000" b="0" strike="noStrike">
              <a:latin typeface="Arial"/>
              <a:ea typeface="Arial"/>
              <a:cs typeface="Arial"/>
              <a:sym typeface="Arial"/>
            </a:endParaRPr>
          </a:p>
        </p:txBody>
      </p:sp>
      <p:sp>
        <p:nvSpPr>
          <p:cNvPr id="719" name="Google Shape;719;p43: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11/9/2021</a:t>
            </a:r>
            <a:endParaRPr sz="1200" b="0" strike="noStrike">
              <a:latin typeface="Times New Roman"/>
              <a:ea typeface="Times New Roman"/>
              <a:cs typeface="Times New Roman"/>
              <a:sym typeface="Times New Roman"/>
            </a:endParaRPr>
          </a:p>
        </p:txBody>
      </p:sp>
      <p:sp>
        <p:nvSpPr>
          <p:cNvPr id="720" name="Google Shape;720;p43:notes"/>
          <p:cNvSpPr txBox="1">
            <a:spLocks noGrp="1"/>
          </p:cNvSpPr>
          <p:nvPr>
            <p:ph type="ftr" idx="11"/>
          </p:nvPr>
        </p:nvSpPr>
        <p:spPr>
          <a:xfrm>
            <a:off x="0" y="8685360"/>
            <a:ext cx="2971080" cy="4579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&lt;Insert Header&amp;Footer from ribbon menu, not here&gt;</a:t>
            </a:r>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4" name="Google Shape;734;p44: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Define the kind of property.  Is it symmetric, like spouse, transitive, like part of, is it a datatype property or an objectproperty?</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Define property cardinality constraints.  Is the property optional or essential?  Is the property a 1 to many?</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Define domain restrictions: Which classes does this property point from?</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Define range restrictions: What classes does the property point to?</a:t>
            </a:r>
            <a:endParaRPr sz="2000" b="0" strike="noStrike">
              <a:latin typeface="Arial"/>
              <a:ea typeface="Arial"/>
              <a:cs typeface="Arial"/>
              <a:sym typeface="Arial"/>
            </a:endParaRPr>
          </a:p>
          <a:p>
            <a:pPr marL="216000" lvl="0" indent="-216000" algn="l" rtl="0">
              <a:lnSpc>
                <a:spcPct val="100000"/>
              </a:lnSpc>
              <a:spcBef>
                <a:spcPts val="0"/>
              </a:spcBef>
              <a:spcAft>
                <a:spcPts val="0"/>
              </a:spcAft>
              <a:buNone/>
            </a:pPr>
            <a:endParaRPr sz="2000" b="0" strike="noStrike">
              <a:latin typeface="Arial"/>
              <a:ea typeface="Arial"/>
              <a:cs typeface="Arial"/>
              <a:sym typeface="Arial"/>
            </a:endParaRPr>
          </a:p>
        </p:txBody>
      </p:sp>
      <p:sp>
        <p:nvSpPr>
          <p:cNvPr id="735" name="Google Shape;735;p44: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11/9/2021</a:t>
            </a:r>
            <a:endParaRPr sz="1200" b="0" strike="noStrike">
              <a:latin typeface="Times New Roman"/>
              <a:ea typeface="Times New Roman"/>
              <a:cs typeface="Times New Roman"/>
              <a:sym typeface="Times New Roman"/>
            </a:endParaRPr>
          </a:p>
        </p:txBody>
      </p:sp>
      <p:sp>
        <p:nvSpPr>
          <p:cNvPr id="736" name="Google Shape;736;p44:notes"/>
          <p:cNvSpPr txBox="1">
            <a:spLocks noGrp="1"/>
          </p:cNvSpPr>
          <p:nvPr>
            <p:ph type="ftr" idx="11"/>
          </p:nvPr>
        </p:nvSpPr>
        <p:spPr>
          <a:xfrm>
            <a:off x="0" y="8685360"/>
            <a:ext cx="2971080" cy="4579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&lt;Insert Header&amp;Footer from ribbon menu, not here&gt;</a:t>
            </a:r>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p45:notes"/>
          <p:cNvSpPr txBox="1">
            <a:spLocks noGrp="1"/>
          </p:cNvSpPr>
          <p:nvPr>
            <p:ph type="body" idx="1"/>
          </p:nvPr>
        </p:nvSpPr>
        <p:spPr>
          <a:xfrm>
            <a:off x="685800" y="4400640"/>
            <a:ext cx="5485680" cy="3599640"/>
          </a:xfrm>
          <a:prstGeom prst="rect">
            <a:avLst/>
          </a:prstGeom>
          <a:noFill/>
          <a:ln>
            <a:noFill/>
          </a:ln>
        </p:spPr>
        <p:txBody>
          <a:bodyPr spcFirstLastPara="1" wrap="square" lIns="0" tIns="0" rIns="0" bIns="0" anchor="t" anchorCtr="0">
            <a:noAutofit/>
          </a:bodyPr>
          <a:lstStyle/>
          <a:p>
            <a:pPr marL="216000" lvl="0" indent="-216000" algn="l" rtl="0">
              <a:lnSpc>
                <a:spcPct val="100000"/>
              </a:lnSpc>
              <a:spcBef>
                <a:spcPts val="0"/>
              </a:spcBef>
              <a:spcAft>
                <a:spcPts val="0"/>
              </a:spcAft>
              <a:buNone/>
            </a:pPr>
            <a:r>
              <a:rPr lang="en-US" sz="2000" b="0" strike="noStrike">
                <a:latin typeface="Helvetica Neue Light"/>
                <a:ea typeface="Helvetica Neue Light"/>
                <a:cs typeface="Helvetica Neue Light"/>
                <a:sym typeface="Helvetica Neue Light"/>
              </a:rPr>
              <a:t>Create instances of classes.  This could be done to test the domain ontology and identify model-to-reality gaps.  The instances could be enumerated by hand in small domains, however for large domains these would be loaded from other systems.  As issues are detected, further iterations of the multi-stage process may be required.</a:t>
            </a:r>
            <a:endParaRPr sz="2000" b="0" strike="noStrike">
              <a:latin typeface="Arial"/>
              <a:ea typeface="Arial"/>
              <a:cs typeface="Arial"/>
              <a:sym typeface="Arial"/>
            </a:endParaRPr>
          </a:p>
        </p:txBody>
      </p:sp>
      <p:sp>
        <p:nvSpPr>
          <p:cNvPr id="750" name="Google Shape;750;p45:notes"/>
          <p:cNvSpPr txBox="1">
            <a:spLocks noGrp="1"/>
          </p:cNvSpPr>
          <p:nvPr>
            <p:ph type="dt" idx="10"/>
          </p:nvPr>
        </p:nvSpPr>
        <p:spPr>
          <a:xfrm>
            <a:off x="3884760" y="0"/>
            <a:ext cx="2971080" cy="45792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11/9/2021</a:t>
            </a:r>
            <a:endParaRPr sz="1200" b="0" strike="noStrike">
              <a:latin typeface="Times New Roman"/>
              <a:ea typeface="Times New Roman"/>
              <a:cs typeface="Times New Roman"/>
              <a:sym typeface="Times New Roman"/>
            </a:endParaRPr>
          </a:p>
        </p:txBody>
      </p:sp>
      <p:sp>
        <p:nvSpPr>
          <p:cNvPr id="751" name="Google Shape;751;p45:notes"/>
          <p:cNvSpPr txBox="1">
            <a:spLocks noGrp="1"/>
          </p:cNvSpPr>
          <p:nvPr>
            <p:ph type="ftr" idx="11"/>
          </p:nvPr>
        </p:nvSpPr>
        <p:spPr>
          <a:xfrm>
            <a:off x="0" y="8685360"/>
            <a:ext cx="2971080" cy="4579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None/>
            </a:pPr>
            <a:r>
              <a:rPr lang="en-US" sz="1200" b="0" strike="noStrike">
                <a:solidFill>
                  <a:srgbClr val="000000"/>
                </a:solidFill>
                <a:latin typeface="Times New Roman"/>
                <a:ea typeface="Times New Roman"/>
                <a:cs typeface="Times New Roman"/>
                <a:sym typeface="Times New Roman"/>
              </a:rPr>
              <a:t>&lt;Insert Header&amp;Footer from ribbon menu, not here&gt;</a:t>
            </a:r>
            <a:endParaRPr sz="1200" b="0" strike="noStrike">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4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60" name="Google Shape;760;p46: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4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66" name="Google Shape;766;p47: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4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72" name="Google Shape;772;p48: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5: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57" name="Google Shape;357;p5: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68" name="Google Shape;368;p6: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7: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6" name="Google Shape;376;p7: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8: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84" name="Google Shape;384;p8:notes"/>
          <p:cNvSpPr>
            <a:spLocks noGrp="1" noRot="1" noChangeAspect="1"/>
          </p:cNvSpPr>
          <p:nvPr>
            <p:ph type="sldImg" idx="2"/>
          </p:nvPr>
        </p:nvSpPr>
        <p:spPr>
          <a:xfrm>
            <a:off x="533400" y="763588"/>
            <a:ext cx="6704013" cy="3771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9:notes"/>
          <p:cNvSpPr txBox="1">
            <a:spLocks noGrp="1"/>
          </p:cNvSpPr>
          <p:nvPr>
            <p:ph type="body" idx="1"/>
          </p:nvPr>
        </p:nvSpPr>
        <p:spPr>
          <a:xfrm>
            <a:off x="777240" y="4777560"/>
            <a:ext cx="6217560" cy="452592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96" name="Google Shape;396;p9:notes"/>
          <p:cNvSpPr>
            <a:spLocks noGrp="1" noRot="1" noChangeAspect="1"/>
          </p:cNvSpPr>
          <p:nvPr>
            <p:ph type="sldImg" idx="2"/>
          </p:nvPr>
        </p:nvSpPr>
        <p:spPr>
          <a:xfrm>
            <a:off x="533520" y="764280"/>
            <a:ext cx="6704640" cy="377136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2"/>
        <p:cNvGrpSpPr/>
        <p:nvPr/>
      </p:nvGrpSpPr>
      <p:grpSpPr>
        <a:xfrm>
          <a:off x="0" y="0"/>
          <a:ext cx="0" cy="0"/>
          <a:chOff x="0" y="0"/>
          <a:chExt cx="0" cy="0"/>
        </a:xfrm>
      </p:grpSpPr>
      <p:sp>
        <p:nvSpPr>
          <p:cNvPr id="43" name="Google Shape;43;p1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6"/>
        <p:cNvGrpSpPr/>
        <p:nvPr/>
      </p:nvGrpSpPr>
      <p:grpSpPr>
        <a:xfrm>
          <a:off x="0" y="0"/>
          <a:ext cx="0" cy="0"/>
          <a:chOff x="0" y="0"/>
          <a:chExt cx="0" cy="0"/>
        </a:xfrm>
      </p:grpSpPr>
      <p:sp>
        <p:nvSpPr>
          <p:cNvPr id="47" name="Google Shape;47;p1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1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1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1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7"/>
        <p:cNvGrpSpPr/>
        <p:nvPr/>
      </p:nvGrpSpPr>
      <p:grpSpPr>
        <a:xfrm>
          <a:off x="0" y="0"/>
          <a:ext cx="0" cy="0"/>
          <a:chOff x="0" y="0"/>
          <a:chExt cx="0" cy="0"/>
        </a:xfrm>
      </p:grpSpPr>
      <p:sp>
        <p:nvSpPr>
          <p:cNvPr id="78" name="Google Shape;78;p20"/>
          <p:cNvSpPr txBox="1">
            <a:spLocks noGrp="1"/>
          </p:cNvSpPr>
          <p:nvPr>
            <p:ph type="subTitle" idx="1"/>
          </p:nvPr>
        </p:nvSpPr>
        <p:spPr>
          <a:xfrm>
            <a:off x="838080" y="365040"/>
            <a:ext cx="10514880" cy="6142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2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2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9"/>
        <p:cNvGrpSpPr/>
        <p:nvPr/>
      </p:nvGrpSpPr>
      <p:grpSpPr>
        <a:xfrm>
          <a:off x="0" y="0"/>
          <a:ext cx="0" cy="0"/>
          <a:chOff x="0" y="0"/>
          <a:chExt cx="0" cy="0"/>
        </a:xfrm>
      </p:grpSpPr>
      <p:sp>
        <p:nvSpPr>
          <p:cNvPr id="90" name="Google Shape;90;p23"/>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2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2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2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94"/>
        <p:cNvGrpSpPr/>
        <p:nvPr/>
      </p:nvGrpSpPr>
      <p:grpSpPr>
        <a:xfrm>
          <a:off x="0" y="0"/>
          <a:ext cx="0" cy="0"/>
          <a:chOff x="0" y="0"/>
          <a:chExt cx="0" cy="0"/>
        </a:xfrm>
      </p:grpSpPr>
      <p:sp>
        <p:nvSpPr>
          <p:cNvPr id="95" name="Google Shape;95;p2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2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2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2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4"/>
        <p:cNvGrpSpPr/>
        <p:nvPr/>
      </p:nvGrpSpPr>
      <p:grpSpPr>
        <a:xfrm>
          <a:off x="0" y="0"/>
          <a:ext cx="0" cy="0"/>
          <a:chOff x="0" y="0"/>
          <a:chExt cx="0" cy="0"/>
        </a:xfrm>
      </p:grpSpPr>
      <p:sp>
        <p:nvSpPr>
          <p:cNvPr id="105" name="Google Shape;105;p26"/>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2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2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2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2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6"/>
        <p:cNvGrpSpPr/>
        <p:nvPr/>
      </p:nvGrpSpPr>
      <p:grpSpPr>
        <a:xfrm>
          <a:off x="0" y="0"/>
          <a:ext cx="0" cy="0"/>
          <a:chOff x="0" y="0"/>
          <a:chExt cx="0" cy="0"/>
        </a:xfrm>
      </p:grpSpPr>
      <p:sp>
        <p:nvSpPr>
          <p:cNvPr id="117" name="Google Shape;117;p2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2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9"/>
        <p:cNvGrpSpPr/>
        <p:nvPr/>
      </p:nvGrpSpPr>
      <p:grpSpPr>
        <a:xfrm>
          <a:off x="0" y="0"/>
          <a:ext cx="0" cy="0"/>
          <a:chOff x="0" y="0"/>
          <a:chExt cx="0" cy="0"/>
        </a:xfrm>
      </p:grpSpPr>
      <p:sp>
        <p:nvSpPr>
          <p:cNvPr id="120" name="Google Shape;120;p30"/>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3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3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3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3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8"/>
        <p:cNvGrpSpPr/>
        <p:nvPr/>
      </p:nvGrpSpPr>
      <p:grpSpPr>
        <a:xfrm>
          <a:off x="0" y="0"/>
          <a:ext cx="0" cy="0"/>
          <a:chOff x="0" y="0"/>
          <a:chExt cx="0" cy="0"/>
        </a:xfrm>
      </p:grpSpPr>
      <p:sp>
        <p:nvSpPr>
          <p:cNvPr id="129" name="Google Shape;129;p33"/>
          <p:cNvSpPr txBox="1">
            <a:spLocks noGrp="1"/>
          </p:cNvSpPr>
          <p:nvPr>
            <p:ph type="subTitle" idx="1"/>
          </p:nvPr>
        </p:nvSpPr>
        <p:spPr>
          <a:xfrm>
            <a:off x="838080" y="365040"/>
            <a:ext cx="10514880" cy="6142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3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3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5"/>
        <p:cNvGrpSpPr/>
        <p:nvPr/>
      </p:nvGrpSpPr>
      <p:grpSpPr>
        <a:xfrm>
          <a:off x="0" y="0"/>
          <a:ext cx="0" cy="0"/>
          <a:chOff x="0" y="0"/>
          <a:chExt cx="0" cy="0"/>
        </a:xfrm>
      </p:grpSpPr>
      <p:sp>
        <p:nvSpPr>
          <p:cNvPr id="136" name="Google Shape;136;p3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3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5"/>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0"/>
        <p:cNvGrpSpPr/>
        <p:nvPr/>
      </p:nvGrpSpPr>
      <p:grpSpPr>
        <a:xfrm>
          <a:off x="0" y="0"/>
          <a:ext cx="0" cy="0"/>
          <a:chOff x="0" y="0"/>
          <a:chExt cx="0" cy="0"/>
        </a:xfrm>
      </p:grpSpPr>
      <p:sp>
        <p:nvSpPr>
          <p:cNvPr id="141" name="Google Shape;141;p36"/>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3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p36"/>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5"/>
        <p:cNvGrpSpPr/>
        <p:nvPr/>
      </p:nvGrpSpPr>
      <p:grpSpPr>
        <a:xfrm>
          <a:off x="0" y="0"/>
          <a:ext cx="0" cy="0"/>
          <a:chOff x="0" y="0"/>
          <a:chExt cx="0" cy="0"/>
        </a:xfrm>
      </p:grpSpPr>
      <p:sp>
        <p:nvSpPr>
          <p:cNvPr id="146" name="Google Shape;146;p37"/>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37"/>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7"/>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9"/>
        <p:cNvGrpSpPr/>
        <p:nvPr/>
      </p:nvGrpSpPr>
      <p:grpSpPr>
        <a:xfrm>
          <a:off x="0" y="0"/>
          <a:ext cx="0" cy="0"/>
          <a:chOff x="0" y="0"/>
          <a:chExt cx="0" cy="0"/>
        </a:xfrm>
      </p:grpSpPr>
      <p:sp>
        <p:nvSpPr>
          <p:cNvPr id="150" name="Google Shape;150;p3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8"/>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5"/>
        <p:cNvGrpSpPr/>
        <p:nvPr/>
      </p:nvGrpSpPr>
      <p:grpSpPr>
        <a:xfrm>
          <a:off x="0" y="0"/>
          <a:ext cx="0" cy="0"/>
          <a:chOff x="0" y="0"/>
          <a:chExt cx="0" cy="0"/>
        </a:xfrm>
      </p:grpSpPr>
      <p:sp>
        <p:nvSpPr>
          <p:cNvPr id="156" name="Google Shape;156;p3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39"/>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9"/>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39"/>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39"/>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39"/>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39"/>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8"/>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69"/>
        <p:cNvGrpSpPr/>
        <p:nvPr/>
      </p:nvGrpSpPr>
      <p:grpSpPr>
        <a:xfrm>
          <a:off x="0" y="0"/>
          <a:ext cx="0" cy="0"/>
          <a:chOff x="0" y="0"/>
          <a:chExt cx="0" cy="0"/>
        </a:xfrm>
      </p:grpSpPr>
      <p:sp>
        <p:nvSpPr>
          <p:cNvPr id="170" name="Google Shape;170;p43"/>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43"/>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5"/>
        <p:cNvGrpSpPr/>
        <p:nvPr/>
      </p:nvGrpSpPr>
      <p:grpSpPr>
        <a:xfrm>
          <a:off x="0" y="0"/>
          <a:ext cx="0" cy="0"/>
          <a:chOff x="0" y="0"/>
          <a:chExt cx="0" cy="0"/>
        </a:xfrm>
      </p:grpSpPr>
      <p:sp>
        <p:nvSpPr>
          <p:cNvPr id="176" name="Google Shape;176;p4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4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45"/>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79"/>
        <p:cNvGrpSpPr/>
        <p:nvPr/>
      </p:nvGrpSpPr>
      <p:grpSpPr>
        <a:xfrm>
          <a:off x="0" y="0"/>
          <a:ext cx="0" cy="0"/>
          <a:chOff x="0" y="0"/>
          <a:chExt cx="0" cy="0"/>
        </a:xfrm>
      </p:grpSpPr>
      <p:sp>
        <p:nvSpPr>
          <p:cNvPr id="180" name="Google Shape;180;p46"/>
          <p:cNvSpPr txBox="1">
            <a:spLocks noGrp="1"/>
          </p:cNvSpPr>
          <p:nvPr>
            <p:ph type="subTitle" idx="1"/>
          </p:nvPr>
        </p:nvSpPr>
        <p:spPr>
          <a:xfrm>
            <a:off x="838080" y="365040"/>
            <a:ext cx="10514880" cy="6142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81"/>
        <p:cNvGrpSpPr/>
        <p:nvPr/>
      </p:nvGrpSpPr>
      <p:grpSpPr>
        <a:xfrm>
          <a:off x="0" y="0"/>
          <a:ext cx="0" cy="0"/>
          <a:chOff x="0" y="0"/>
          <a:chExt cx="0" cy="0"/>
        </a:xfrm>
      </p:grpSpPr>
      <p:sp>
        <p:nvSpPr>
          <p:cNvPr id="182" name="Google Shape;182;p47"/>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4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4" name="Google Shape;184;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 name="Google Shape;185;p4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86"/>
        <p:cNvGrpSpPr/>
        <p:nvPr/>
      </p:nvGrpSpPr>
      <p:grpSpPr>
        <a:xfrm>
          <a:off x="0" y="0"/>
          <a:ext cx="0" cy="0"/>
          <a:chOff x="0" y="0"/>
          <a:chExt cx="0" cy="0"/>
        </a:xfrm>
      </p:grpSpPr>
      <p:sp>
        <p:nvSpPr>
          <p:cNvPr id="187" name="Google Shape;187;p4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9" name="Google Shape;189;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0" name="Google Shape;190;p48"/>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91"/>
        <p:cNvGrpSpPr/>
        <p:nvPr/>
      </p:nvGrpSpPr>
      <p:grpSpPr>
        <a:xfrm>
          <a:off x="0" y="0"/>
          <a:ext cx="0" cy="0"/>
          <a:chOff x="0" y="0"/>
          <a:chExt cx="0" cy="0"/>
        </a:xfrm>
      </p:grpSpPr>
      <p:sp>
        <p:nvSpPr>
          <p:cNvPr id="192" name="Google Shape;192;p4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4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4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49"/>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96"/>
        <p:cNvGrpSpPr/>
        <p:nvPr/>
      </p:nvGrpSpPr>
      <p:grpSpPr>
        <a:xfrm>
          <a:off x="0" y="0"/>
          <a:ext cx="0" cy="0"/>
          <a:chOff x="0" y="0"/>
          <a:chExt cx="0" cy="0"/>
        </a:xfrm>
      </p:grpSpPr>
      <p:sp>
        <p:nvSpPr>
          <p:cNvPr id="197" name="Google Shape;197;p50"/>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50"/>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9" name="Google Shape;199;p50"/>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00"/>
        <p:cNvGrpSpPr/>
        <p:nvPr/>
      </p:nvGrpSpPr>
      <p:grpSpPr>
        <a:xfrm>
          <a:off x="0" y="0"/>
          <a:ext cx="0" cy="0"/>
          <a:chOff x="0" y="0"/>
          <a:chExt cx="0" cy="0"/>
        </a:xfrm>
      </p:grpSpPr>
      <p:sp>
        <p:nvSpPr>
          <p:cNvPr id="201" name="Google Shape;201;p5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 name="Google Shape;203;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51"/>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06"/>
        <p:cNvGrpSpPr/>
        <p:nvPr/>
      </p:nvGrpSpPr>
      <p:grpSpPr>
        <a:xfrm>
          <a:off x="0" y="0"/>
          <a:ext cx="0" cy="0"/>
          <a:chOff x="0" y="0"/>
          <a:chExt cx="0" cy="0"/>
        </a:xfrm>
      </p:grpSpPr>
      <p:sp>
        <p:nvSpPr>
          <p:cNvPr id="207" name="Google Shape;207;p5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52"/>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52"/>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 name="Google Shape;210;p52"/>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52"/>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 name="Google Shape;212;p52"/>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52"/>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18"/>
        <p:cNvGrpSpPr/>
        <p:nvPr/>
      </p:nvGrpSpPr>
      <p:grpSpPr>
        <a:xfrm>
          <a:off x="0" y="0"/>
          <a:ext cx="0" cy="0"/>
          <a:chOff x="0" y="0"/>
          <a:chExt cx="0" cy="0"/>
        </a:xfrm>
      </p:grpSpPr>
      <p:sp>
        <p:nvSpPr>
          <p:cNvPr id="219" name="Google Shape;219;p5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5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21"/>
        <p:cNvGrpSpPr/>
        <p:nvPr/>
      </p:nvGrpSpPr>
      <p:grpSpPr>
        <a:xfrm>
          <a:off x="0" y="0"/>
          <a:ext cx="0" cy="0"/>
          <a:chOff x="0" y="0"/>
          <a:chExt cx="0" cy="0"/>
        </a:xfrm>
      </p:grpSpPr>
      <p:sp>
        <p:nvSpPr>
          <p:cNvPr id="222" name="Google Shape;222;p56"/>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5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24"/>
        <p:cNvGrpSpPr/>
        <p:nvPr/>
      </p:nvGrpSpPr>
      <p:grpSpPr>
        <a:xfrm>
          <a:off x="0" y="0"/>
          <a:ext cx="0" cy="0"/>
          <a:chOff x="0" y="0"/>
          <a:chExt cx="0" cy="0"/>
        </a:xfrm>
      </p:grpSpPr>
      <p:sp>
        <p:nvSpPr>
          <p:cNvPr id="225" name="Google Shape;225;p57"/>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5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p5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8"/>
        <p:cNvGrpSpPr/>
        <p:nvPr/>
      </p:nvGrpSpPr>
      <p:grpSpPr>
        <a:xfrm>
          <a:off x="0" y="0"/>
          <a:ext cx="0" cy="0"/>
          <a:chOff x="0" y="0"/>
          <a:chExt cx="0" cy="0"/>
        </a:xfrm>
      </p:grpSpPr>
      <p:sp>
        <p:nvSpPr>
          <p:cNvPr id="229" name="Google Shape;229;p5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0"/>
        <p:cNvGrpSpPr/>
        <p:nvPr/>
      </p:nvGrpSpPr>
      <p:grpSpPr>
        <a:xfrm>
          <a:off x="0" y="0"/>
          <a:ext cx="0" cy="0"/>
          <a:chOff x="0" y="0"/>
          <a:chExt cx="0" cy="0"/>
        </a:xfrm>
      </p:grpSpPr>
      <p:sp>
        <p:nvSpPr>
          <p:cNvPr id="231" name="Google Shape;231;p59"/>
          <p:cNvSpPr txBox="1">
            <a:spLocks noGrp="1"/>
          </p:cNvSpPr>
          <p:nvPr>
            <p:ph type="subTitle" idx="1"/>
          </p:nvPr>
        </p:nvSpPr>
        <p:spPr>
          <a:xfrm>
            <a:off x="838080" y="365040"/>
            <a:ext cx="10514880" cy="6142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2"/>
        <p:cNvGrpSpPr/>
        <p:nvPr/>
      </p:nvGrpSpPr>
      <p:grpSpPr>
        <a:xfrm>
          <a:off x="0" y="0"/>
          <a:ext cx="0" cy="0"/>
          <a:chOff x="0" y="0"/>
          <a:chExt cx="0" cy="0"/>
        </a:xfrm>
      </p:grpSpPr>
      <p:sp>
        <p:nvSpPr>
          <p:cNvPr id="233" name="Google Shape;233;p60"/>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4" name="Google Shape;234;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37"/>
        <p:cNvGrpSpPr/>
        <p:nvPr/>
      </p:nvGrpSpPr>
      <p:grpSpPr>
        <a:xfrm>
          <a:off x="0" y="0"/>
          <a:ext cx="0" cy="0"/>
          <a:chOff x="0" y="0"/>
          <a:chExt cx="0" cy="0"/>
        </a:xfrm>
      </p:grpSpPr>
      <p:sp>
        <p:nvSpPr>
          <p:cNvPr id="238" name="Google Shape;238;p6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 name="Google Shape;239;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1" name="Google Shape;241;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42"/>
        <p:cNvGrpSpPr/>
        <p:nvPr/>
      </p:nvGrpSpPr>
      <p:grpSpPr>
        <a:xfrm>
          <a:off x="0" y="0"/>
          <a:ext cx="0" cy="0"/>
          <a:chOff x="0" y="0"/>
          <a:chExt cx="0" cy="0"/>
        </a:xfrm>
      </p:grpSpPr>
      <p:sp>
        <p:nvSpPr>
          <p:cNvPr id="243" name="Google Shape;243;p6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47"/>
        <p:cNvGrpSpPr/>
        <p:nvPr/>
      </p:nvGrpSpPr>
      <p:grpSpPr>
        <a:xfrm>
          <a:off x="0" y="0"/>
          <a:ext cx="0" cy="0"/>
          <a:chOff x="0" y="0"/>
          <a:chExt cx="0" cy="0"/>
        </a:xfrm>
      </p:grpSpPr>
      <p:sp>
        <p:nvSpPr>
          <p:cNvPr id="248" name="Google Shape;248;p63"/>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51"/>
        <p:cNvGrpSpPr/>
        <p:nvPr/>
      </p:nvGrpSpPr>
      <p:grpSpPr>
        <a:xfrm>
          <a:off x="0" y="0"/>
          <a:ext cx="0" cy="0"/>
          <a:chOff x="0" y="0"/>
          <a:chExt cx="0" cy="0"/>
        </a:xfrm>
      </p:grpSpPr>
      <p:sp>
        <p:nvSpPr>
          <p:cNvPr id="252" name="Google Shape;252;p6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5" name="Google Shape;255;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5"/>
        <p:cNvGrpSpPr/>
        <p:nvPr/>
      </p:nvGrpSpPr>
      <p:grpSpPr>
        <a:xfrm>
          <a:off x="0" y="0"/>
          <a:ext cx="0" cy="0"/>
          <a:chOff x="0" y="0"/>
          <a:chExt cx="0" cy="0"/>
        </a:xfrm>
      </p:grpSpPr>
      <p:sp>
        <p:nvSpPr>
          <p:cNvPr id="26" name="Google Shape;26;p7"/>
          <p:cNvSpPr txBox="1">
            <a:spLocks noGrp="1"/>
          </p:cNvSpPr>
          <p:nvPr>
            <p:ph type="subTitle" idx="1"/>
          </p:nvPr>
        </p:nvSpPr>
        <p:spPr>
          <a:xfrm>
            <a:off x="838080" y="365040"/>
            <a:ext cx="10514880" cy="6142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57"/>
        <p:cNvGrpSpPr/>
        <p:nvPr/>
      </p:nvGrpSpPr>
      <p:grpSpPr>
        <a:xfrm>
          <a:off x="0" y="0"/>
          <a:ext cx="0" cy="0"/>
          <a:chOff x="0" y="0"/>
          <a:chExt cx="0" cy="0"/>
        </a:xfrm>
      </p:grpSpPr>
      <p:sp>
        <p:nvSpPr>
          <p:cNvPr id="258" name="Google Shape;258;p6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8"/>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69"/>
        <p:cNvGrpSpPr/>
        <p:nvPr/>
      </p:nvGrpSpPr>
      <p:grpSpPr>
        <a:xfrm>
          <a:off x="0" y="0"/>
          <a:ext cx="0" cy="0"/>
          <a:chOff x="0" y="0"/>
          <a:chExt cx="0" cy="0"/>
        </a:xfrm>
      </p:grpSpPr>
      <p:sp>
        <p:nvSpPr>
          <p:cNvPr id="270" name="Google Shape;270;p6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6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72"/>
        <p:cNvGrpSpPr/>
        <p:nvPr/>
      </p:nvGrpSpPr>
      <p:grpSpPr>
        <a:xfrm>
          <a:off x="0" y="0"/>
          <a:ext cx="0" cy="0"/>
          <a:chOff x="0" y="0"/>
          <a:chExt cx="0" cy="0"/>
        </a:xfrm>
      </p:grpSpPr>
      <p:sp>
        <p:nvSpPr>
          <p:cNvPr id="273" name="Google Shape;273;p6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4" name="Google Shape;274;p6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75"/>
        <p:cNvGrpSpPr/>
        <p:nvPr/>
      </p:nvGrpSpPr>
      <p:grpSpPr>
        <a:xfrm>
          <a:off x="0" y="0"/>
          <a:ext cx="0" cy="0"/>
          <a:chOff x="0" y="0"/>
          <a:chExt cx="0" cy="0"/>
        </a:xfrm>
      </p:grpSpPr>
      <p:sp>
        <p:nvSpPr>
          <p:cNvPr id="276" name="Google Shape;276;p70"/>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7" name="Google Shape;277;p7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7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9"/>
        <p:cNvGrpSpPr/>
        <p:nvPr/>
      </p:nvGrpSpPr>
      <p:grpSpPr>
        <a:xfrm>
          <a:off x="0" y="0"/>
          <a:ext cx="0" cy="0"/>
          <a:chOff x="0" y="0"/>
          <a:chExt cx="0" cy="0"/>
        </a:xfrm>
      </p:grpSpPr>
      <p:sp>
        <p:nvSpPr>
          <p:cNvPr id="280" name="Google Shape;280;p7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81"/>
        <p:cNvGrpSpPr/>
        <p:nvPr/>
      </p:nvGrpSpPr>
      <p:grpSpPr>
        <a:xfrm>
          <a:off x="0" y="0"/>
          <a:ext cx="0" cy="0"/>
          <a:chOff x="0" y="0"/>
          <a:chExt cx="0" cy="0"/>
        </a:xfrm>
      </p:grpSpPr>
      <p:sp>
        <p:nvSpPr>
          <p:cNvPr id="282" name="Google Shape;282;p72"/>
          <p:cNvSpPr txBox="1">
            <a:spLocks noGrp="1"/>
          </p:cNvSpPr>
          <p:nvPr>
            <p:ph type="subTitle" idx="1"/>
          </p:nvPr>
        </p:nvSpPr>
        <p:spPr>
          <a:xfrm>
            <a:off x="838080" y="365040"/>
            <a:ext cx="10514880" cy="6142320"/>
          </a:xfrm>
          <a:prstGeom prst="rect">
            <a:avLst/>
          </a:prstGeom>
          <a:noFill/>
          <a:ln>
            <a:noFill/>
          </a:ln>
        </p:spPr>
        <p:txBody>
          <a:bodyPr spcFirstLastPara="1" wrap="square" lIns="0" tIns="0" rIns="0" bIns="0" anchor="ctr" anchorCtr="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83"/>
        <p:cNvGrpSpPr/>
        <p:nvPr/>
      </p:nvGrpSpPr>
      <p:grpSpPr>
        <a:xfrm>
          <a:off x="0" y="0"/>
          <a:ext cx="0" cy="0"/>
          <a:chOff x="0" y="0"/>
          <a:chExt cx="0" cy="0"/>
        </a:xfrm>
      </p:grpSpPr>
      <p:sp>
        <p:nvSpPr>
          <p:cNvPr id="284" name="Google Shape;284;p73"/>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7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7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7" name="Google Shape;287;p7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88"/>
        <p:cNvGrpSpPr/>
        <p:nvPr/>
      </p:nvGrpSpPr>
      <p:grpSpPr>
        <a:xfrm>
          <a:off x="0" y="0"/>
          <a:ext cx="0" cy="0"/>
          <a:chOff x="0" y="0"/>
          <a:chExt cx="0" cy="0"/>
        </a:xfrm>
      </p:grpSpPr>
      <p:sp>
        <p:nvSpPr>
          <p:cNvPr id="289" name="Google Shape;289;p7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0" name="Google Shape;290;p7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1" name="Google Shape;291;p7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7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93"/>
        <p:cNvGrpSpPr/>
        <p:nvPr/>
      </p:nvGrpSpPr>
      <p:grpSpPr>
        <a:xfrm>
          <a:off x="0" y="0"/>
          <a:ext cx="0" cy="0"/>
          <a:chOff x="0" y="0"/>
          <a:chExt cx="0" cy="0"/>
        </a:xfrm>
      </p:grpSpPr>
      <p:sp>
        <p:nvSpPr>
          <p:cNvPr id="294" name="Google Shape;294;p75"/>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5" name="Google Shape;295;p7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7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7" name="Google Shape;297;p7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98"/>
        <p:cNvGrpSpPr/>
        <p:nvPr/>
      </p:nvGrpSpPr>
      <p:grpSpPr>
        <a:xfrm>
          <a:off x="0" y="0"/>
          <a:ext cx="0" cy="0"/>
          <a:chOff x="0" y="0"/>
          <a:chExt cx="0" cy="0"/>
        </a:xfrm>
      </p:grpSpPr>
      <p:sp>
        <p:nvSpPr>
          <p:cNvPr id="299" name="Google Shape;299;p76"/>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7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7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02"/>
        <p:cNvGrpSpPr/>
        <p:nvPr/>
      </p:nvGrpSpPr>
      <p:grpSpPr>
        <a:xfrm>
          <a:off x="0" y="0"/>
          <a:ext cx="0" cy="0"/>
          <a:chOff x="0" y="0"/>
          <a:chExt cx="0" cy="0"/>
        </a:xfrm>
      </p:grpSpPr>
      <p:sp>
        <p:nvSpPr>
          <p:cNvPr id="303" name="Google Shape;303;p77"/>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4" name="Google Shape;304;p7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7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7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7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08"/>
        <p:cNvGrpSpPr/>
        <p:nvPr/>
      </p:nvGrpSpPr>
      <p:grpSpPr>
        <a:xfrm>
          <a:off x="0" y="0"/>
          <a:ext cx="0" cy="0"/>
          <a:chOff x="0" y="0"/>
          <a:chExt cx="0" cy="0"/>
        </a:xfrm>
      </p:grpSpPr>
      <p:sp>
        <p:nvSpPr>
          <p:cNvPr id="309" name="Google Shape;309;p7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7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7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2" name="Google Shape;312;p7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7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7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7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9"/>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2" name="Google Shape;62;p14"/>
          <p:cNvSpPr txBox="1">
            <a:spLocks noGrp="1"/>
          </p:cNvSpPr>
          <p:nvPr>
            <p:ph type="body" idx="1"/>
          </p:nvPr>
        </p:nvSpPr>
        <p:spPr>
          <a:xfrm>
            <a:off x="609480" y="1604520"/>
            <a:ext cx="5353920" cy="397692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3" name="Google Shape;63;p14"/>
          <p:cNvSpPr txBox="1">
            <a:spLocks noGrp="1"/>
          </p:cNvSpPr>
          <p:nvPr>
            <p:ph type="body" idx="2"/>
          </p:nvPr>
        </p:nvSpPr>
        <p:spPr>
          <a:xfrm>
            <a:off x="6231960" y="1604520"/>
            <a:ext cx="5353920" cy="397692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4" name="Google Shape;114;p2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
        <p:cNvGrpSpPr/>
        <p:nvPr/>
      </p:nvGrpSpPr>
      <p:grpSpPr>
        <a:xfrm>
          <a:off x="0" y="0"/>
          <a:ext cx="0" cy="0"/>
          <a:chOff x="0" y="0"/>
          <a:chExt cx="0" cy="0"/>
        </a:xfrm>
      </p:grpSpPr>
      <p:sp>
        <p:nvSpPr>
          <p:cNvPr id="164" name="Google Shape;164;p40"/>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5" name="Google Shape;165;p4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sp>
        <p:nvSpPr>
          <p:cNvPr id="215" name="Google Shape;215;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6" name="Google Shape;216;p5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5"/>
        <p:cNvGrpSpPr/>
        <p:nvPr/>
      </p:nvGrpSpPr>
      <p:grpSpPr>
        <a:xfrm>
          <a:off x="0" y="0"/>
          <a:ext cx="0" cy="0"/>
          <a:chOff x="0" y="0"/>
          <a:chExt cx="0" cy="0"/>
        </a:xfrm>
      </p:grpSpPr>
      <p:sp>
        <p:nvSpPr>
          <p:cNvPr id="266" name="Google Shape;266;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7" name="Google Shape;267;p6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terminusdb/graph-fundamentals-part-1-rdf-60dcf8d0c459" TargetMode="External"/><Relationship Id="rId2" Type="http://schemas.openxmlformats.org/officeDocument/2006/relationships/notesSlide" Target="../notesSlides/notesSlide16.xml"/><Relationship Id="rId1" Type="http://schemas.openxmlformats.org/officeDocument/2006/relationships/slideLayout" Target="../slideLayouts/slideLayout37.xml"/><Relationship Id="rId6" Type="http://schemas.openxmlformats.org/officeDocument/2006/relationships/hyperlink" Target="https://www.w3schools.com/xml/xml_rdf.asp" TargetMode="External"/><Relationship Id="rId5" Type="http://schemas.openxmlformats.org/officeDocument/2006/relationships/hyperlink" Target="https://medium.com/wallscope/understanding-linked-data-formats-rdf-xml-vs-turtle-vs-n-triples-eb931dbe9827" TargetMode="External"/><Relationship Id="rId4" Type="http://schemas.openxmlformats.org/officeDocument/2006/relationships/hyperlink" Target="https://medium.com/wallscope/linked-data-a-conceptual-exploration-9860a1f44d6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7wdata.be/article-general/how-to-start-solving-data-challenges-with-knowledge-graphs/"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hyperlink" Target="http://vimeo.com/album/2072014/video/49231112" TargetMode="External"/><Relationship Id="rId5" Type="http://schemas.openxmlformats.org/officeDocument/2006/relationships/hyperlink" Target="http://www.ted.com/talks/tim_berners_lee_on_the_next_web" TargetMode="External"/><Relationship Id="rId4" Type="http://schemas.openxmlformats.org/officeDocument/2006/relationships/hyperlink" Target="http://www.scientificamerican.com/magazine/sa/2001/05-01/"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7.xml"/><Relationship Id="rId5" Type="http://schemas.openxmlformats.org/officeDocument/2006/relationships/image" Target="../media/image24.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hyperlink" Target="http://dsm.psychiatryonline.org/doi/book/10.1176/appi.books.9780890425596" TargetMode="External"/><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skos.um.es/unescothes/?l=es" TargetMode="External"/><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hyperlink" Target="http://dublincore.org/"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9"/>
        <p:cNvGrpSpPr/>
        <p:nvPr/>
      </p:nvGrpSpPr>
      <p:grpSpPr>
        <a:xfrm>
          <a:off x="0" y="0"/>
          <a:ext cx="0" cy="0"/>
          <a:chOff x="0" y="0"/>
          <a:chExt cx="0" cy="0"/>
        </a:xfrm>
      </p:grpSpPr>
      <p:sp>
        <p:nvSpPr>
          <p:cNvPr id="320" name="Google Shape;320;p79"/>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79"/>
          <p:cNvPicPr preferRelativeResize="0"/>
          <p:nvPr/>
        </p:nvPicPr>
        <p:blipFill rotWithShape="1">
          <a:blip r:embed="rId3">
            <a:alphaModFix/>
          </a:blip>
          <a:srcRect t="2677" b="22323"/>
          <a:stretch/>
        </p:blipFill>
        <p:spPr>
          <a:xfrm>
            <a:off x="-2880" y="0"/>
            <a:ext cx="12191400" cy="6857280"/>
          </a:xfrm>
          <a:prstGeom prst="rect">
            <a:avLst/>
          </a:prstGeom>
          <a:noFill/>
          <a:ln>
            <a:noFill/>
          </a:ln>
        </p:spPr>
      </p:pic>
      <p:sp>
        <p:nvSpPr>
          <p:cNvPr id="322" name="Google Shape;322;p79"/>
          <p:cNvSpPr/>
          <p:nvPr/>
        </p:nvSpPr>
        <p:spPr>
          <a:xfrm>
            <a:off x="0" y="2207520"/>
            <a:ext cx="12191400" cy="3161520"/>
          </a:xfrm>
          <a:prstGeom prst="rect">
            <a:avLst/>
          </a:prstGeom>
          <a:gradFill>
            <a:gsLst>
              <a:gs pos="0">
                <a:srgbClr val="000000">
                  <a:alpha val="0"/>
                </a:srgbClr>
              </a:gs>
              <a:gs pos="50000">
                <a:srgbClr val="000000">
                  <a:alpha val="29803"/>
                </a:srgbClr>
              </a:gs>
              <a:gs pos="100000">
                <a:srgbClr val="000000">
                  <a:alpha val="0"/>
                </a:srgbClr>
              </a:gs>
            </a:gsLst>
            <a:lin ang="162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9"/>
          <p:cNvSpPr txBox="1">
            <a:spLocks noGrp="1"/>
          </p:cNvSpPr>
          <p:nvPr>
            <p:ph type="title"/>
          </p:nvPr>
        </p:nvSpPr>
        <p:spPr>
          <a:xfrm>
            <a:off x="1097280" y="325440"/>
            <a:ext cx="10057680" cy="3574080"/>
          </a:xfrm>
          <a:prstGeom prst="rect">
            <a:avLst/>
          </a:prstGeom>
          <a:noFill/>
          <a:ln>
            <a:noFill/>
          </a:ln>
          <a:effectLst>
            <a:outerShdw blurRad="50760" dist="37674" dir="2700000" rotWithShape="0">
              <a:srgbClr val="000000">
                <a:alpha val="40000"/>
              </a:srgbClr>
            </a:outerShdw>
          </a:effectLst>
        </p:spPr>
        <p:txBody>
          <a:bodyPr spcFirstLastPara="1" wrap="square" lIns="0" tIns="0" rIns="0" bIns="0" anchor="b" anchorCtr="0">
            <a:normAutofit/>
          </a:bodyPr>
          <a:lstStyle/>
          <a:p>
            <a:pPr marL="0" lvl="0" indent="0" algn="ctr" rtl="0">
              <a:lnSpc>
                <a:spcPct val="90000"/>
              </a:lnSpc>
              <a:spcBef>
                <a:spcPts val="0"/>
              </a:spcBef>
              <a:spcAft>
                <a:spcPts val="0"/>
              </a:spcAft>
              <a:buClr>
                <a:srgbClr val="FFFFFF"/>
              </a:buClr>
              <a:buSzPts val="5200"/>
              <a:buFont typeface="Calibri"/>
              <a:buNone/>
            </a:pPr>
            <a:r>
              <a:rPr lang="en-US" sz="5200" b="0" strike="noStrike">
                <a:solidFill>
                  <a:srgbClr val="FFFFFF"/>
                </a:solidFill>
                <a:latin typeface="Calibri"/>
                <a:ea typeface="Calibri"/>
                <a:cs typeface="Calibri"/>
                <a:sym typeface="Calibri"/>
              </a:rPr>
              <a:t>La Web Semántica y las Ontologías</a:t>
            </a:r>
            <a:endParaRPr sz="5200" b="0"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88"/>
          <p:cNvSpPr txBox="1">
            <a:spLocks noGrp="1"/>
          </p:cNvSpPr>
          <p:nvPr>
            <p:ph type="title"/>
          </p:nvPr>
        </p:nvSpPr>
        <p:spPr>
          <a:xfrm>
            <a:off x="838080" y="95400"/>
            <a:ext cx="10514880" cy="101412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RDF Statements: Tripletas RDF</a:t>
            </a:r>
            <a:endParaRPr sz="4400" b="0" strike="noStrike">
              <a:latin typeface="Arial"/>
              <a:ea typeface="Arial"/>
              <a:cs typeface="Arial"/>
              <a:sym typeface="Arial"/>
            </a:endParaRPr>
          </a:p>
        </p:txBody>
      </p:sp>
      <p:pic>
        <p:nvPicPr>
          <p:cNvPr id="407" name="Google Shape;407;p88"/>
          <p:cNvPicPr preferRelativeResize="0"/>
          <p:nvPr/>
        </p:nvPicPr>
        <p:blipFill rotWithShape="1">
          <a:blip r:embed="rId3">
            <a:alphaModFix/>
          </a:blip>
          <a:srcRect/>
          <a:stretch/>
        </p:blipFill>
        <p:spPr>
          <a:xfrm>
            <a:off x="1488600" y="1266840"/>
            <a:ext cx="9213840" cy="5335200"/>
          </a:xfrm>
          <a:prstGeom prst="rect">
            <a:avLst/>
          </a:prstGeom>
          <a:noFill/>
          <a:ln w="9525" cap="flat" cmpd="sng">
            <a:solidFill>
              <a:srgbClr val="000000"/>
            </a:solidFill>
            <a:prstDash val="solid"/>
            <a:round/>
            <a:headEnd type="none" w="sm" len="sm"/>
            <a:tailEnd type="none" w="sm" len="sm"/>
          </a:ln>
        </p:spPr>
      </p:pic>
      <p:pic>
        <p:nvPicPr>
          <p:cNvPr id="408" name="Google Shape;408;p88"/>
          <p:cNvPicPr preferRelativeResize="0"/>
          <p:nvPr/>
        </p:nvPicPr>
        <p:blipFill rotWithShape="1">
          <a:blip r:embed="rId4">
            <a:alphaModFix/>
          </a:blip>
          <a:srcRect/>
          <a:stretch/>
        </p:blipFill>
        <p:spPr>
          <a:xfrm>
            <a:off x="1928812" y="423862"/>
            <a:ext cx="8334375" cy="601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89"/>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Ejemplo: Mona Lisa</a:t>
            </a:r>
            <a:endParaRPr sz="4400" b="0" strike="noStrike">
              <a:latin typeface="Arial"/>
              <a:ea typeface="Arial"/>
              <a:cs typeface="Arial"/>
              <a:sym typeface="Arial"/>
            </a:endParaRPr>
          </a:p>
        </p:txBody>
      </p:sp>
      <p:pic>
        <p:nvPicPr>
          <p:cNvPr id="414" name="Google Shape;414;p89"/>
          <p:cNvPicPr preferRelativeResize="0"/>
          <p:nvPr/>
        </p:nvPicPr>
        <p:blipFill rotWithShape="1">
          <a:blip r:embed="rId3">
            <a:alphaModFix/>
          </a:blip>
          <a:srcRect/>
          <a:stretch/>
        </p:blipFill>
        <p:spPr>
          <a:xfrm>
            <a:off x="1776600" y="1881360"/>
            <a:ext cx="8638200" cy="44618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90"/>
          <p:cNvPicPr preferRelativeResize="0"/>
          <p:nvPr/>
        </p:nvPicPr>
        <p:blipFill rotWithShape="1">
          <a:blip r:embed="rId3">
            <a:alphaModFix/>
          </a:blip>
          <a:srcRect/>
          <a:stretch/>
        </p:blipFill>
        <p:spPr>
          <a:xfrm>
            <a:off x="1827360" y="559800"/>
            <a:ext cx="8702640" cy="58150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91"/>
          <p:cNvSpPr txBox="1">
            <a:spLocks noGrp="1"/>
          </p:cNvSpPr>
          <p:nvPr>
            <p:ph type="title" idx="4294967295"/>
          </p:nvPr>
        </p:nvSpPr>
        <p:spPr>
          <a:xfrm>
            <a:off x="2127600" y="145440"/>
            <a:ext cx="7886160" cy="1324800"/>
          </a:xfrm>
          <a:prstGeom prst="rect">
            <a:avLst/>
          </a:prstGeom>
          <a:noFill/>
          <a:ln>
            <a:noFill/>
          </a:ln>
        </p:spPr>
        <p:txBody>
          <a:bodyPr spcFirstLastPara="1" wrap="square" lIns="90000" tIns="45000" rIns="90000" bIns="45000" anchor="ctr" anchorCtr="0">
            <a:noAutofit/>
          </a:bodyPr>
          <a:lstStyle/>
          <a:p>
            <a:pPr marL="0" marR="0" lvl="0" indent="0" algn="l" rtl="0">
              <a:lnSpc>
                <a:spcPct val="90000"/>
              </a:lnSpc>
              <a:spcBef>
                <a:spcPts val="0"/>
              </a:spcBef>
              <a:spcAft>
                <a:spcPts val="0"/>
              </a:spcAft>
              <a:buClr>
                <a:srgbClr val="000000"/>
              </a:buClr>
              <a:buSzPts val="4400"/>
              <a:buFont typeface="Calibri"/>
              <a:buNone/>
            </a:pPr>
            <a:r>
              <a:rPr lang="en-US" sz="4400" b="0" i="0" u="none" strike="noStrike" cap="none">
                <a:solidFill>
                  <a:srgbClr val="000000"/>
                </a:solidFill>
                <a:latin typeface="Calibri"/>
                <a:ea typeface="Calibri"/>
                <a:cs typeface="Calibri"/>
                <a:sym typeface="Calibri"/>
              </a:rPr>
              <a:t>La dbpedia</a:t>
            </a:r>
            <a:endParaRPr sz="4400" b="0" i="0" u="none" strike="noStrike" cap="none">
              <a:solidFill>
                <a:schemeClr val="dk1"/>
              </a:solidFill>
              <a:latin typeface="Arial"/>
              <a:ea typeface="Arial"/>
              <a:cs typeface="Arial"/>
              <a:sym typeface="Arial"/>
            </a:endParaRPr>
          </a:p>
        </p:txBody>
      </p:sp>
      <p:pic>
        <p:nvPicPr>
          <p:cNvPr id="425" name="Google Shape;425;p91"/>
          <p:cNvPicPr preferRelativeResize="0"/>
          <p:nvPr/>
        </p:nvPicPr>
        <p:blipFill rotWithShape="1">
          <a:blip r:embed="rId3">
            <a:alphaModFix/>
          </a:blip>
          <a:srcRect/>
          <a:stretch/>
        </p:blipFill>
        <p:spPr>
          <a:xfrm>
            <a:off x="1171440" y="953640"/>
            <a:ext cx="9898920" cy="5357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pic>
        <p:nvPicPr>
          <p:cNvPr id="430" name="Google Shape;430;p92"/>
          <p:cNvPicPr preferRelativeResize="0"/>
          <p:nvPr/>
        </p:nvPicPr>
        <p:blipFill rotWithShape="1">
          <a:blip r:embed="rId3">
            <a:alphaModFix/>
          </a:blip>
          <a:srcRect/>
          <a:stretch/>
        </p:blipFill>
        <p:spPr>
          <a:xfrm>
            <a:off x="1090976" y="63230"/>
            <a:ext cx="10476976"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93"/>
          <p:cNvSpPr/>
          <p:nvPr/>
        </p:nvSpPr>
        <p:spPr>
          <a:xfrm>
            <a:off x="378068" y="4633546"/>
            <a:ext cx="11438793" cy="1844256"/>
          </a:xfrm>
          <a:prstGeom prst="rect">
            <a:avLst/>
          </a:prstGeom>
          <a:solidFill>
            <a:srgbClr val="3F3F3F"/>
          </a:solidFill>
          <a:ln w="127000" cap="sq" cmpd="thinThick">
            <a:solidFill>
              <a:srgbClr val="3F3F3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36" name="Google Shape;436;p93"/>
          <p:cNvSpPr/>
          <p:nvPr/>
        </p:nvSpPr>
        <p:spPr>
          <a:xfrm>
            <a:off x="4370832" y="4791456"/>
            <a:ext cx="7178040" cy="150876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800" b="0" strike="noStrike">
                <a:solidFill>
                  <a:schemeClr val="lt1"/>
                </a:solidFill>
                <a:latin typeface="Arial"/>
                <a:ea typeface="Arial"/>
                <a:cs typeface="Arial"/>
                <a:sym typeface="Arial"/>
              </a:rPr>
              <a:t>URI</a:t>
            </a:r>
            <a:endParaRPr/>
          </a:p>
        </p:txBody>
      </p:sp>
      <p:cxnSp>
        <p:nvCxnSpPr>
          <p:cNvPr id="437" name="Google Shape;437;p93"/>
          <p:cNvCxnSpPr/>
          <p:nvPr/>
        </p:nvCxnSpPr>
        <p:spPr>
          <a:xfrm>
            <a:off x="4098036" y="4801011"/>
            <a:ext cx="0" cy="1463040"/>
          </a:xfrm>
          <a:prstGeom prst="straightConnector1">
            <a:avLst/>
          </a:prstGeom>
          <a:noFill/>
          <a:ln w="19050" cap="flat" cmpd="sng">
            <a:solidFill>
              <a:schemeClr val="lt1">
                <a:alpha val="74901"/>
              </a:schemeClr>
            </a:solidFill>
            <a:prstDash val="solid"/>
            <a:miter lim="8000"/>
            <a:headEnd type="none" w="sm" len="sm"/>
            <a:tailEnd type="none" w="sm" len="sm"/>
          </a:ln>
        </p:spPr>
      </p:cxnSp>
      <p:pic>
        <p:nvPicPr>
          <p:cNvPr id="438" name="Google Shape;438;p93"/>
          <p:cNvPicPr preferRelativeResize="0"/>
          <p:nvPr/>
        </p:nvPicPr>
        <p:blipFill rotWithShape="1">
          <a:blip r:embed="rId3">
            <a:alphaModFix/>
          </a:blip>
          <a:srcRect/>
          <a:stretch/>
        </p:blipFill>
        <p:spPr>
          <a:xfrm>
            <a:off x="1827489" y="453004"/>
            <a:ext cx="8897271" cy="37789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94"/>
          <p:cNvSpPr txBox="1">
            <a:spLocks noGrp="1"/>
          </p:cNvSpPr>
          <p:nvPr>
            <p:ph type="title"/>
          </p:nvPr>
        </p:nvSpPr>
        <p:spPr>
          <a:xfrm>
            <a:off x="825120" y="1062037"/>
            <a:ext cx="11054880" cy="4733925"/>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sz="4400" b="0" strike="noStrike">
                <a:latin typeface="Arial"/>
                <a:ea typeface="Arial"/>
                <a:cs typeface="Arial"/>
                <a:sym typeface="Arial"/>
              </a:rPr>
              <a:t>Revisar los artículos y hacer el ejemplo W3Schools</a:t>
            </a:r>
            <a:br>
              <a:rPr lang="en-US"/>
            </a:br>
            <a:br>
              <a:rPr lang="en-US"/>
            </a:br>
            <a:r>
              <a:rPr lang="en-US" sz="2000" u="sng">
                <a:solidFill>
                  <a:schemeClr val="hlink"/>
                </a:solidFill>
                <a:hlinkClick r:id="rId3"/>
              </a:rPr>
              <a:t>https://medium.com/terminusdb/graph-fundamentals-part-1-rdf-60dcf8d0c459</a:t>
            </a:r>
            <a:r>
              <a:rPr lang="en-US" sz="2000"/>
              <a:t>  </a:t>
            </a:r>
            <a:br>
              <a:rPr lang="en-US"/>
            </a:br>
            <a:br>
              <a:rPr lang="en-US" sz="2000"/>
            </a:br>
            <a:r>
              <a:rPr lang="en-US" sz="2000" u="sng">
                <a:solidFill>
                  <a:schemeClr val="hlink"/>
                </a:solidFill>
                <a:hlinkClick r:id="rId4"/>
              </a:rPr>
              <a:t>https://medium.com/wallscope/linked-data-a-conceptual-exploration-9860a1f44d68</a:t>
            </a:r>
            <a:br>
              <a:rPr lang="en-US" sz="2000"/>
            </a:br>
            <a:r>
              <a:rPr lang="en-US" sz="2000"/>
              <a:t> </a:t>
            </a:r>
            <a:br>
              <a:rPr lang="en-US" sz="2000"/>
            </a:br>
            <a:r>
              <a:rPr lang="en-US" sz="2000" u="sng">
                <a:solidFill>
                  <a:schemeClr val="hlink"/>
                </a:solidFill>
                <a:hlinkClick r:id="rId5"/>
              </a:rPr>
              <a:t>https://medium.com/wallscope/understanding-linked-data-formats-rdf-xml-vs-turtle-vs-n-triples-eb931dbe9827</a:t>
            </a:r>
            <a:r>
              <a:rPr lang="en-US" sz="2000"/>
              <a:t> </a:t>
            </a:r>
            <a:br>
              <a:rPr lang="en-US" sz="2000"/>
            </a:br>
            <a:br>
              <a:rPr lang="en-US"/>
            </a:br>
            <a:r>
              <a:rPr lang="en-US" sz="2000" b="0" u="sng" strike="noStrike">
                <a:solidFill>
                  <a:schemeClr val="hlink"/>
                </a:solidFill>
                <a:latin typeface="Arial"/>
                <a:ea typeface="Arial"/>
                <a:cs typeface="Arial"/>
                <a:sym typeface="Arial"/>
                <a:hlinkClick r:id="rId6"/>
              </a:rPr>
              <a:t>https://www.w3schools.com/xml/xml_rdf.asp</a:t>
            </a:r>
            <a:r>
              <a:rPr lang="en-US" sz="2000" b="0" strike="noStrike">
                <a:latin typeface="Arial"/>
                <a:ea typeface="Arial"/>
                <a:cs typeface="Arial"/>
                <a:sym typeface="Arial"/>
              </a:rPr>
              <a:t> </a:t>
            </a:r>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47"/>
        <p:cNvGrpSpPr/>
        <p:nvPr/>
      </p:nvGrpSpPr>
      <p:grpSpPr>
        <a:xfrm>
          <a:off x="0" y="0"/>
          <a:ext cx="0" cy="0"/>
          <a:chOff x="0" y="0"/>
          <a:chExt cx="0" cy="0"/>
        </a:xfrm>
      </p:grpSpPr>
      <p:sp>
        <p:nvSpPr>
          <p:cNvPr id="448" name="Google Shape;448;p95"/>
          <p:cNvSpPr/>
          <p:nvPr/>
        </p:nvSpPr>
        <p:spPr>
          <a:xfrm>
            <a:off x="3686700" y="3954241"/>
            <a:ext cx="4078080" cy="1146600"/>
          </a:xfrm>
          <a:prstGeom prst="rect">
            <a:avLst/>
          </a:prstGeom>
          <a:solidFill>
            <a:schemeClr val="lt1"/>
          </a:solidFill>
          <a:ln w="25400" cap="flat" cmpd="sng">
            <a:solidFill>
              <a:schemeClr val="dk1"/>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800" b="1" strike="noStrike">
                <a:solidFill>
                  <a:schemeClr val="dk1"/>
                </a:solidFill>
                <a:latin typeface="Calibri"/>
                <a:ea typeface="Calibri"/>
                <a:cs typeface="Calibri"/>
                <a:sym typeface="Calibri"/>
              </a:rPr>
              <a:t>HTML</a:t>
            </a:r>
            <a:endParaRPr sz="1800" b="1" strike="noStrike">
              <a:solidFill>
                <a:schemeClr val="dk1"/>
              </a:solidFill>
              <a:latin typeface="Arial"/>
              <a:ea typeface="Arial"/>
              <a:cs typeface="Arial"/>
              <a:sym typeface="Arial"/>
            </a:endParaRPr>
          </a:p>
        </p:txBody>
      </p:sp>
      <p:sp>
        <p:nvSpPr>
          <p:cNvPr id="449" name="Google Shape;449;p95"/>
          <p:cNvSpPr/>
          <p:nvPr/>
        </p:nvSpPr>
        <p:spPr>
          <a:xfrm>
            <a:off x="3543420" y="2939041"/>
            <a:ext cx="2338920" cy="541800"/>
          </a:xfrm>
          <a:prstGeom prst="ellipse">
            <a:avLst/>
          </a:prstGeom>
          <a:solidFill>
            <a:schemeClr val="accent2"/>
          </a:solidFill>
          <a:ln w="38100" cap="flat" cmpd="sng">
            <a:solidFill>
              <a:schemeClr val="lt1"/>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800" b="0" strike="noStrike">
                <a:solidFill>
                  <a:srgbClr val="FFFFFF"/>
                </a:solidFill>
                <a:latin typeface="Calibri"/>
                <a:ea typeface="Calibri"/>
                <a:cs typeface="Calibri"/>
                <a:sym typeface="Calibri"/>
              </a:rPr>
              <a:t>Web Server</a:t>
            </a:r>
            <a:endParaRPr sz="1800" b="0" strike="noStrike">
              <a:solidFill>
                <a:schemeClr val="lt1"/>
              </a:solidFill>
              <a:latin typeface="Arial"/>
              <a:ea typeface="Arial"/>
              <a:cs typeface="Arial"/>
              <a:sym typeface="Arial"/>
            </a:endParaRPr>
          </a:p>
        </p:txBody>
      </p:sp>
      <p:sp>
        <p:nvSpPr>
          <p:cNvPr id="450" name="Google Shape;450;p95"/>
          <p:cNvSpPr/>
          <p:nvPr/>
        </p:nvSpPr>
        <p:spPr>
          <a:xfrm>
            <a:off x="5694780" y="3551041"/>
            <a:ext cx="2070000" cy="402840"/>
          </a:xfrm>
          <a:prstGeom prst="rect">
            <a:avLst/>
          </a:prstGeom>
          <a:gradFill>
            <a:gsLst>
              <a:gs pos="0">
                <a:srgbClr val="B5D4A7"/>
              </a:gs>
              <a:gs pos="100000">
                <a:srgbClr val="A9CD99"/>
              </a:gs>
            </a:gsLst>
            <a:lin ang="5400000" scaled="0"/>
          </a:gradFill>
          <a:ln w="9525" cap="flat" cmpd="sng">
            <a:solidFill>
              <a:srgbClr val="70AD47"/>
            </a:solidFill>
            <a:prstDash val="solid"/>
            <a:miter lim="8000"/>
            <a:headEnd type="none" w="sm" len="sm"/>
            <a:tailEnd type="none" w="sm" len="sm"/>
          </a:ln>
          <a:effectLst>
            <a:outerShdw blurRad="39960" dist="20160" dir="5400000" rotWithShape="0">
              <a:srgbClr val="000000">
                <a:alpha val="37647"/>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800" b="0" strike="noStrike">
                <a:solidFill>
                  <a:srgbClr val="000000"/>
                </a:solidFill>
                <a:latin typeface="Calibri"/>
                <a:ea typeface="Calibri"/>
                <a:cs typeface="Calibri"/>
                <a:sym typeface="Calibri"/>
              </a:rPr>
              <a:t>RDF</a:t>
            </a:r>
            <a:endParaRPr sz="1800" b="0" strike="noStrike">
              <a:solidFill>
                <a:schemeClr val="dk1"/>
              </a:solidFill>
              <a:latin typeface="Arial"/>
              <a:ea typeface="Arial"/>
              <a:cs typeface="Arial"/>
              <a:sym typeface="Arial"/>
            </a:endParaRPr>
          </a:p>
        </p:txBody>
      </p:sp>
      <p:sp>
        <p:nvSpPr>
          <p:cNvPr id="451" name="Google Shape;451;p95"/>
          <p:cNvSpPr/>
          <p:nvPr/>
        </p:nvSpPr>
        <p:spPr>
          <a:xfrm>
            <a:off x="5972700" y="2904481"/>
            <a:ext cx="2338920" cy="541800"/>
          </a:xfrm>
          <a:prstGeom prst="ellipse">
            <a:avLst/>
          </a:prstGeom>
          <a:gradFill>
            <a:gsLst>
              <a:gs pos="0">
                <a:srgbClr val="BBF7A3"/>
              </a:gs>
              <a:gs pos="35000">
                <a:srgbClr val="CDF8BE"/>
              </a:gs>
              <a:gs pos="100000">
                <a:srgbClr val="ECFDE5"/>
              </a:gs>
            </a:gsLst>
            <a:lin ang="16200000" scaled="0"/>
          </a:gradFill>
          <a:ln w="9525" cap="flat" cmpd="sng">
            <a:solidFill>
              <a:srgbClr val="6CAB42"/>
            </a:solidFill>
            <a:prstDash val="solid"/>
            <a:miter lim="8000"/>
            <a:headEnd type="none" w="sm" len="sm"/>
            <a:tailEnd type="none" w="sm" len="sm"/>
          </a:ln>
          <a:effectLst>
            <a:outerShdw blurRad="40000" dist="20000" dir="5400000" rotWithShape="0">
              <a:srgbClr val="000000">
                <a:alpha val="37647"/>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800" b="0" strike="noStrike">
                <a:solidFill>
                  <a:schemeClr val="dk1"/>
                </a:solidFill>
                <a:latin typeface="Calibri"/>
                <a:ea typeface="Calibri"/>
                <a:cs typeface="Calibri"/>
                <a:sym typeface="Calibri"/>
              </a:rPr>
              <a:t>RDF Server</a:t>
            </a:r>
            <a:endParaRPr sz="1800" b="0" strike="noStrike">
              <a:solidFill>
                <a:schemeClr val="dk1"/>
              </a:solidFill>
              <a:latin typeface="Arial"/>
              <a:ea typeface="Arial"/>
              <a:cs typeface="Arial"/>
              <a:sym typeface="Arial"/>
            </a:endParaRPr>
          </a:p>
        </p:txBody>
      </p:sp>
      <p:sp>
        <p:nvSpPr>
          <p:cNvPr id="452" name="Google Shape;452;p95"/>
          <p:cNvSpPr/>
          <p:nvPr/>
        </p:nvSpPr>
        <p:spPr>
          <a:xfrm>
            <a:off x="8684940" y="3567961"/>
            <a:ext cx="1081440" cy="3643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800" b="0" strike="noStrike">
                <a:solidFill>
                  <a:srgbClr val="000000"/>
                </a:solidFill>
                <a:latin typeface="Calibri"/>
                <a:ea typeface="Calibri"/>
                <a:cs typeface="Calibri"/>
                <a:sym typeface="Calibri"/>
              </a:rPr>
              <a:t>Metadata</a:t>
            </a:r>
            <a:endParaRPr sz="1800" b="0" strike="noStrike">
              <a:solidFill>
                <a:schemeClr val="dk1"/>
              </a:solidFill>
              <a:latin typeface="Arial"/>
              <a:ea typeface="Arial"/>
              <a:cs typeface="Arial"/>
              <a:sym typeface="Arial"/>
            </a:endParaRPr>
          </a:p>
        </p:txBody>
      </p:sp>
      <p:cxnSp>
        <p:nvCxnSpPr>
          <p:cNvPr id="453" name="Google Shape;453;p95"/>
          <p:cNvCxnSpPr/>
          <p:nvPr/>
        </p:nvCxnSpPr>
        <p:spPr>
          <a:xfrm flipH="1">
            <a:off x="7765500" y="3752641"/>
            <a:ext cx="912240" cy="360"/>
          </a:xfrm>
          <a:prstGeom prst="straightConnector1">
            <a:avLst/>
          </a:prstGeom>
          <a:noFill/>
          <a:ln w="9525" cap="flat" cmpd="sng">
            <a:solidFill>
              <a:srgbClr val="4472C4"/>
            </a:solidFill>
            <a:prstDash val="solid"/>
            <a:miter lim="8000"/>
            <a:headEnd type="none" w="sm" len="sm"/>
            <a:tailEnd type="none" w="sm" len="sm"/>
          </a:ln>
        </p:spPr>
      </p:cxnSp>
      <p:sp>
        <p:nvSpPr>
          <p:cNvPr id="454" name="Google Shape;454;p95"/>
          <p:cNvSpPr/>
          <p:nvPr/>
        </p:nvSpPr>
        <p:spPr>
          <a:xfrm>
            <a:off x="5902920" y="1057680"/>
            <a:ext cx="910800" cy="699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4000" b="0" strike="noStrike">
                <a:solidFill>
                  <a:srgbClr val="000000"/>
                </a:solidFill>
                <a:latin typeface="Calibri"/>
                <a:ea typeface="Calibri"/>
                <a:cs typeface="Calibri"/>
                <a:sym typeface="Calibri"/>
              </a:rPr>
              <a:t>URI</a:t>
            </a:r>
            <a:endParaRPr sz="4000" b="0" strike="noStrike">
              <a:solidFill>
                <a:schemeClr val="dk1"/>
              </a:solidFill>
              <a:latin typeface="Arial"/>
              <a:ea typeface="Arial"/>
              <a:cs typeface="Arial"/>
              <a:sym typeface="Arial"/>
            </a:endParaRPr>
          </a:p>
        </p:txBody>
      </p:sp>
      <p:sp>
        <p:nvSpPr>
          <p:cNvPr id="455" name="Google Shape;455;p95"/>
          <p:cNvSpPr/>
          <p:nvPr/>
        </p:nvSpPr>
        <p:spPr>
          <a:xfrm>
            <a:off x="6555540" y="4156201"/>
            <a:ext cx="913680" cy="483480"/>
          </a:xfrm>
          <a:prstGeom prst="rect">
            <a:avLst/>
          </a:prstGeom>
          <a:gradFill>
            <a:gsLst>
              <a:gs pos="0">
                <a:srgbClr val="FFDA9E"/>
              </a:gs>
              <a:gs pos="100000">
                <a:srgbClr val="FFD590"/>
              </a:gs>
            </a:gsLst>
            <a:lin ang="5400000" scaled="0"/>
          </a:gradFill>
          <a:ln w="9525" cap="flat" cmpd="sng">
            <a:solidFill>
              <a:srgbClr val="FFC000"/>
            </a:solidFill>
            <a:prstDash val="solid"/>
            <a:miter lim="8000"/>
            <a:headEnd type="none" w="sm" len="sm"/>
            <a:tailEnd type="none" w="sm" len="sm"/>
          </a:ln>
          <a:effectLst>
            <a:outerShdw blurRad="39960" dist="20160" dir="5400000" rotWithShape="0">
              <a:srgbClr val="000000">
                <a:alpha val="37647"/>
              </a:srgbClr>
            </a:outerShdw>
          </a:effectLst>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1800" b="0" strike="noStrike">
                <a:solidFill>
                  <a:srgbClr val="000000"/>
                </a:solidFill>
                <a:latin typeface="Calibri"/>
                <a:ea typeface="Calibri"/>
                <a:cs typeface="Calibri"/>
                <a:sym typeface="Calibri"/>
              </a:rPr>
              <a:t>RDFa</a:t>
            </a:r>
            <a:endParaRPr sz="1800" b="0" strike="noStrike">
              <a:solidFill>
                <a:schemeClr val="dk1"/>
              </a:solidFill>
              <a:latin typeface="Arial"/>
              <a:ea typeface="Arial"/>
              <a:cs typeface="Arial"/>
              <a:sym typeface="Arial"/>
            </a:endParaRPr>
          </a:p>
        </p:txBody>
      </p:sp>
      <p:sp>
        <p:nvSpPr>
          <p:cNvPr id="456" name="Google Shape;456;p95"/>
          <p:cNvSpPr/>
          <p:nvPr/>
        </p:nvSpPr>
        <p:spPr>
          <a:xfrm>
            <a:off x="5972699" y="2466975"/>
            <a:ext cx="2338921" cy="332746"/>
          </a:xfrm>
          <a:prstGeom prst="rect">
            <a:avLst/>
          </a:prstGeom>
          <a:solidFill>
            <a:schemeClr val="lt1"/>
          </a:solidFill>
          <a:ln w="25400" cap="flat" cmpd="sng">
            <a:solidFill>
              <a:schemeClr val="accen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Arial"/>
                <a:ea typeface="Arial"/>
                <a:cs typeface="Arial"/>
                <a:sym typeface="Arial"/>
              </a:rPr>
              <a:t>SPARQL Engine</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2"/>
        <p:cNvGrpSpPr/>
        <p:nvPr/>
      </p:nvGrpSpPr>
      <p:grpSpPr>
        <a:xfrm>
          <a:off x="0" y="0"/>
          <a:ext cx="0" cy="0"/>
          <a:chOff x="0" y="0"/>
          <a:chExt cx="0" cy="0"/>
        </a:xfrm>
      </p:grpSpPr>
      <p:sp>
        <p:nvSpPr>
          <p:cNvPr id="463" name="Google Shape;463;p96"/>
          <p:cNvSpPr/>
          <p:nvPr/>
        </p:nvSpPr>
        <p:spPr>
          <a:xfrm>
            <a:off x="0" y="651600"/>
            <a:ext cx="12191400" cy="7358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6"/>
          <p:cNvSpPr txBox="1">
            <a:spLocks noGrp="1"/>
          </p:cNvSpPr>
          <p:nvPr>
            <p:ph type="title"/>
          </p:nvPr>
        </p:nvSpPr>
        <p:spPr>
          <a:xfrm>
            <a:off x="556560" y="643320"/>
            <a:ext cx="11210040" cy="744120"/>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b="0" strike="noStrike">
                <a:solidFill>
                  <a:srgbClr val="FFFFFF"/>
                </a:solidFill>
                <a:latin typeface="Calibri"/>
                <a:ea typeface="Calibri"/>
                <a:cs typeface="Calibri"/>
                <a:sym typeface="Calibri"/>
              </a:rPr>
              <a:t>An Example of an RDF Model</a:t>
            </a:r>
            <a:endParaRPr sz="3200" b="0" strike="noStrike">
              <a:latin typeface="Arial"/>
              <a:ea typeface="Arial"/>
              <a:cs typeface="Arial"/>
              <a:sym typeface="Arial"/>
            </a:endParaRPr>
          </a:p>
        </p:txBody>
      </p:sp>
      <p:pic>
        <p:nvPicPr>
          <p:cNvPr id="465" name="Google Shape;465;p96" descr="mdb example1.emf"/>
          <p:cNvPicPr preferRelativeResize="0"/>
          <p:nvPr/>
        </p:nvPicPr>
        <p:blipFill rotWithShape="1">
          <a:blip r:embed="rId3">
            <a:alphaModFix/>
          </a:blip>
          <a:srcRect/>
          <a:stretch/>
        </p:blipFill>
        <p:spPr>
          <a:xfrm>
            <a:off x="1946160" y="1675080"/>
            <a:ext cx="8298720" cy="4393440"/>
          </a:xfrm>
          <a:prstGeom prst="rect">
            <a:avLst/>
          </a:prstGeom>
          <a:noFill/>
          <a:ln>
            <a:noFill/>
          </a:ln>
        </p:spPr>
      </p:pic>
      <p:sp>
        <p:nvSpPr>
          <p:cNvPr id="466" name="Google Shape;466;p96"/>
          <p:cNvSpPr/>
          <p:nvPr/>
        </p:nvSpPr>
        <p:spPr>
          <a:xfrm>
            <a:off x="2854800" y="4833360"/>
            <a:ext cx="183960" cy="299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sp>
        <p:nvSpPr>
          <p:cNvPr id="473" name="Google Shape;473;p97"/>
          <p:cNvSpPr/>
          <p:nvPr/>
        </p:nvSpPr>
        <p:spPr>
          <a:xfrm>
            <a:off x="0" y="651600"/>
            <a:ext cx="12191400" cy="7358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7"/>
          <p:cNvSpPr txBox="1">
            <a:spLocks noGrp="1"/>
          </p:cNvSpPr>
          <p:nvPr>
            <p:ph type="title"/>
          </p:nvPr>
        </p:nvSpPr>
        <p:spPr>
          <a:xfrm>
            <a:off x="556560" y="643320"/>
            <a:ext cx="11210040" cy="744120"/>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b="0" strike="noStrike">
                <a:solidFill>
                  <a:srgbClr val="FFFFFF"/>
                </a:solidFill>
                <a:latin typeface="Calibri"/>
                <a:ea typeface="Calibri"/>
                <a:cs typeface="Calibri"/>
                <a:sym typeface="Calibri"/>
              </a:rPr>
              <a:t>An Example of an RDF Model</a:t>
            </a:r>
            <a:endParaRPr sz="3200" b="0" strike="noStrike">
              <a:latin typeface="Arial"/>
              <a:ea typeface="Arial"/>
              <a:cs typeface="Arial"/>
              <a:sym typeface="Arial"/>
            </a:endParaRPr>
          </a:p>
        </p:txBody>
      </p:sp>
      <p:sp>
        <p:nvSpPr>
          <p:cNvPr id="475" name="Google Shape;475;p97"/>
          <p:cNvSpPr/>
          <p:nvPr/>
        </p:nvSpPr>
        <p:spPr>
          <a:xfrm>
            <a:off x="2854800" y="4833360"/>
            <a:ext cx="183960" cy="299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97" descr="mdb example1.emf"/>
          <p:cNvPicPr preferRelativeResize="0"/>
          <p:nvPr/>
        </p:nvPicPr>
        <p:blipFill rotWithShape="1">
          <a:blip r:embed="rId3">
            <a:alphaModFix/>
          </a:blip>
          <a:srcRect/>
          <a:stretch/>
        </p:blipFill>
        <p:spPr>
          <a:xfrm>
            <a:off x="2676600" y="1636920"/>
            <a:ext cx="6897600" cy="4953960"/>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8"/>
        <p:cNvGrpSpPr/>
        <p:nvPr/>
      </p:nvGrpSpPr>
      <p:grpSpPr>
        <a:xfrm>
          <a:off x="0" y="0"/>
          <a:ext cx="0" cy="0"/>
          <a:chOff x="0" y="0"/>
          <a:chExt cx="0" cy="0"/>
        </a:xfrm>
      </p:grpSpPr>
      <p:sp>
        <p:nvSpPr>
          <p:cNvPr id="329" name="Google Shape;329;p80"/>
          <p:cNvSpPr/>
          <p:nvPr/>
        </p:nvSpPr>
        <p:spPr>
          <a:xfrm>
            <a:off x="0" y="0"/>
            <a:ext cx="12191400" cy="685656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0"/>
          <p:cNvSpPr txBox="1">
            <a:spLocks noGrp="1"/>
          </p:cNvSpPr>
          <p:nvPr>
            <p:ph type="title"/>
          </p:nvPr>
        </p:nvSpPr>
        <p:spPr>
          <a:xfrm>
            <a:off x="793800" y="387000"/>
            <a:ext cx="10065240" cy="89064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¿Por qué es necesario la Web Semántica?</a:t>
            </a:r>
            <a:endParaRPr sz="4400" b="0" strike="noStrike">
              <a:latin typeface="Arial"/>
              <a:ea typeface="Arial"/>
              <a:cs typeface="Arial"/>
              <a:sym typeface="Arial"/>
            </a:endParaRPr>
          </a:p>
        </p:txBody>
      </p:sp>
      <p:sp>
        <p:nvSpPr>
          <p:cNvPr id="331" name="Google Shape;331;p80"/>
          <p:cNvSpPr/>
          <p:nvPr/>
        </p:nvSpPr>
        <p:spPr>
          <a:xfrm rot="10800000">
            <a:off x="-720" y="1998000"/>
            <a:ext cx="11453760" cy="78084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80"/>
          <p:cNvSpPr/>
          <p:nvPr/>
        </p:nvSpPr>
        <p:spPr>
          <a:xfrm>
            <a:off x="0" y="2203200"/>
            <a:ext cx="11382480" cy="4267440"/>
          </a:xfrm>
          <a:prstGeom prst="rect">
            <a:avLst/>
          </a:prstGeom>
          <a:solidFill>
            <a:schemeClr val="lt1"/>
          </a:solidFill>
          <a:ln>
            <a:noFill/>
          </a:ln>
          <a:effectLst>
            <a:outerShdw blurRad="139680" dist="127080" dir="5400000" algn="t" rotWithShape="0">
              <a:srgbClr val="000000">
                <a:alpha val="1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80"/>
          <p:cNvSpPr txBox="1">
            <a:spLocks noGrp="1"/>
          </p:cNvSpPr>
          <p:nvPr>
            <p:ph type="body" idx="1"/>
          </p:nvPr>
        </p:nvSpPr>
        <p:spPr>
          <a:xfrm>
            <a:off x="390600" y="2260080"/>
            <a:ext cx="4933440" cy="3978000"/>
          </a:xfrm>
          <a:prstGeom prst="rect">
            <a:avLst/>
          </a:prstGeom>
          <a:noFill/>
          <a:ln>
            <a:noFill/>
          </a:ln>
        </p:spPr>
        <p:txBody>
          <a:bodyPr spcFirstLastPara="1" wrap="square" lIns="0" tIns="0" rIns="0" bIns="0" anchor="ctr" anchorCtr="0">
            <a:normAutofit/>
          </a:bodyPr>
          <a:lstStyle/>
          <a:p>
            <a:pPr marL="228600" marR="0" lvl="0" indent="-228600" algn="l" rtl="0">
              <a:lnSpc>
                <a:spcPct val="90000"/>
              </a:lnSpc>
              <a:spcBef>
                <a:spcPts val="0"/>
              </a:spcBef>
              <a:spcAft>
                <a:spcPts val="0"/>
              </a:spcAft>
              <a:buClr>
                <a:srgbClr val="000000"/>
              </a:buClr>
              <a:buSzPts val="2000"/>
              <a:buFont typeface="Arial"/>
              <a:buChar char="•"/>
            </a:pPr>
            <a:r>
              <a:rPr lang="en-US" sz="2000" b="0" i="0" u="none" strike="noStrike" cap="none" dirty="0" err="1">
                <a:solidFill>
                  <a:srgbClr val="000000"/>
                </a:solidFill>
                <a:latin typeface="Calibri"/>
                <a:ea typeface="Calibri"/>
                <a:cs typeface="Calibri"/>
                <a:sym typeface="Calibri"/>
              </a:rPr>
              <a:t>Actualmente</a:t>
            </a:r>
            <a:r>
              <a:rPr lang="en-US" sz="2000" b="0" i="0" u="none" strike="noStrike" cap="none" dirty="0">
                <a:solidFill>
                  <a:srgbClr val="000000"/>
                </a:solidFill>
                <a:latin typeface="Calibri"/>
                <a:ea typeface="Calibri"/>
                <a:cs typeface="Calibri"/>
                <a:sym typeface="Calibri"/>
              </a:rPr>
              <a:t> </a:t>
            </a:r>
            <a:r>
              <a:rPr lang="en-US" sz="2000" b="0" i="0" u="none" strike="noStrike" cap="none" dirty="0" err="1">
                <a:solidFill>
                  <a:srgbClr val="000000"/>
                </a:solidFill>
                <a:latin typeface="Calibri"/>
                <a:ea typeface="Calibri"/>
                <a:cs typeface="Calibri"/>
                <a:sym typeface="Calibri"/>
              </a:rPr>
              <a:t>existen</a:t>
            </a:r>
            <a:r>
              <a:rPr lang="en-US" sz="2000" b="0" i="0" u="none" strike="noStrike" cap="none" dirty="0">
                <a:solidFill>
                  <a:srgbClr val="000000"/>
                </a:solidFill>
                <a:latin typeface="Calibri"/>
                <a:ea typeface="Calibri"/>
                <a:cs typeface="Calibri"/>
                <a:sym typeface="Calibri"/>
              </a:rPr>
              <a:t> </a:t>
            </a:r>
            <a:r>
              <a:rPr lang="en-US" sz="2000" b="0" i="0" u="none" strike="noStrike" cap="none" dirty="0" err="1">
                <a:solidFill>
                  <a:srgbClr val="000000"/>
                </a:solidFill>
                <a:latin typeface="Calibri"/>
                <a:ea typeface="Calibri"/>
                <a:cs typeface="Calibri"/>
                <a:sym typeface="Calibri"/>
              </a:rPr>
              <a:t>grandes</a:t>
            </a:r>
            <a:r>
              <a:rPr lang="en-US" sz="2000" b="0" i="0" u="none" strike="noStrike" cap="none" dirty="0">
                <a:solidFill>
                  <a:srgbClr val="000000"/>
                </a:solidFill>
                <a:latin typeface="Calibri"/>
                <a:ea typeface="Calibri"/>
                <a:cs typeface="Calibri"/>
                <a:sym typeface="Calibri"/>
              </a:rPr>
              <a:t> </a:t>
            </a:r>
            <a:r>
              <a:rPr lang="en-US" sz="2000" b="0" i="0" u="none" strike="noStrike" cap="none" dirty="0" err="1">
                <a:solidFill>
                  <a:srgbClr val="000000"/>
                </a:solidFill>
                <a:latin typeface="Calibri"/>
                <a:ea typeface="Calibri"/>
                <a:cs typeface="Calibri"/>
                <a:sym typeface="Calibri"/>
              </a:rPr>
              <a:t>volúmenes</a:t>
            </a:r>
            <a:r>
              <a:rPr lang="en-US" sz="2000" b="0" i="0" u="none" strike="noStrike" cap="none" dirty="0">
                <a:solidFill>
                  <a:srgbClr val="000000"/>
                </a:solidFill>
                <a:latin typeface="Calibri"/>
                <a:ea typeface="Calibri"/>
                <a:cs typeface="Calibri"/>
                <a:sym typeface="Calibri"/>
              </a:rPr>
              <a:t> </a:t>
            </a:r>
            <a:r>
              <a:rPr lang="en-US" sz="2000" b="1" i="0" u="none" strike="noStrike" cap="none" dirty="0" err="1">
                <a:solidFill>
                  <a:srgbClr val="000000"/>
                </a:solidFill>
                <a:latin typeface="Calibri"/>
                <a:ea typeface="Calibri"/>
                <a:cs typeface="Calibri"/>
                <a:sym typeface="Calibri"/>
              </a:rPr>
              <a:t>datos</a:t>
            </a:r>
            <a:r>
              <a:rPr lang="en-US" sz="2000" b="0" i="0" u="none" strike="noStrike" cap="none" dirty="0">
                <a:solidFill>
                  <a:srgbClr val="000000"/>
                </a:solidFill>
                <a:latin typeface="Calibri"/>
                <a:ea typeface="Calibri"/>
                <a:cs typeface="Calibri"/>
                <a:sym typeface="Calibri"/>
              </a:rPr>
              <a:t> (Big Data) que: </a:t>
            </a:r>
            <a:endParaRPr sz="2000" b="0" i="0" u="none" strike="noStrike" cap="none" dirty="0">
              <a:solidFill>
                <a:schemeClr val="dk1"/>
              </a:solidFill>
              <a:latin typeface="Arial"/>
              <a:ea typeface="Arial"/>
              <a:cs typeface="Arial"/>
              <a:sym typeface="Arial"/>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dirty="0">
                <a:solidFill>
                  <a:srgbClr val="000000"/>
                </a:solidFill>
                <a:latin typeface="Calibri"/>
                <a:ea typeface="Calibri"/>
                <a:cs typeface="Calibri"/>
                <a:sym typeface="Calibri"/>
              </a:rPr>
              <a:t>se </a:t>
            </a:r>
            <a:r>
              <a:rPr lang="en-US" sz="2000" b="0" strike="noStrike" dirty="0" err="1">
                <a:solidFill>
                  <a:srgbClr val="000000"/>
                </a:solidFill>
                <a:latin typeface="Calibri"/>
                <a:ea typeface="Calibri"/>
                <a:cs typeface="Calibri"/>
                <a:sym typeface="Calibri"/>
              </a:rPr>
              <a:t>transmiten</a:t>
            </a:r>
            <a:r>
              <a:rPr lang="en-US" sz="2000" b="0" strike="noStrike" dirty="0">
                <a:solidFill>
                  <a:srgbClr val="000000"/>
                </a:solidFill>
                <a:latin typeface="Calibri"/>
                <a:ea typeface="Calibri"/>
                <a:cs typeface="Calibri"/>
                <a:sym typeface="Calibri"/>
              </a:rPr>
              <a:t>, </a:t>
            </a:r>
            <a:endParaRPr sz="2000" b="0" strike="noStrike" dirty="0">
              <a:latin typeface="Arial"/>
              <a:ea typeface="Arial"/>
              <a:cs typeface="Arial"/>
              <a:sym typeface="Arial"/>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dirty="0">
                <a:solidFill>
                  <a:srgbClr val="000000"/>
                </a:solidFill>
                <a:latin typeface="Calibri"/>
                <a:ea typeface="Calibri"/>
                <a:cs typeface="Calibri"/>
                <a:sym typeface="Calibri"/>
              </a:rPr>
              <a:t>se </a:t>
            </a:r>
            <a:r>
              <a:rPr lang="en-US" sz="2000" b="0" strike="noStrike" dirty="0" err="1">
                <a:solidFill>
                  <a:srgbClr val="000000"/>
                </a:solidFill>
                <a:latin typeface="Calibri"/>
                <a:ea typeface="Calibri"/>
                <a:cs typeface="Calibri"/>
                <a:sym typeface="Calibri"/>
              </a:rPr>
              <a:t>almacenan</a:t>
            </a:r>
            <a:r>
              <a:rPr lang="en-US" sz="2000" b="0" strike="noStrike" dirty="0">
                <a:solidFill>
                  <a:srgbClr val="000000"/>
                </a:solidFill>
                <a:latin typeface="Calibri"/>
                <a:ea typeface="Calibri"/>
                <a:cs typeface="Calibri"/>
                <a:sym typeface="Calibri"/>
              </a:rPr>
              <a:t> </a:t>
            </a:r>
            <a:r>
              <a:rPr lang="en-US" sz="2000" b="0" strike="noStrike" dirty="0" err="1">
                <a:solidFill>
                  <a:srgbClr val="000000"/>
                </a:solidFill>
                <a:latin typeface="Calibri"/>
                <a:ea typeface="Calibri"/>
                <a:cs typeface="Calibri"/>
                <a:sym typeface="Calibri"/>
              </a:rPr>
              <a:t>en</a:t>
            </a:r>
            <a:r>
              <a:rPr lang="en-US" sz="2000" b="0" strike="noStrike" dirty="0">
                <a:solidFill>
                  <a:srgbClr val="000000"/>
                </a:solidFill>
                <a:latin typeface="Calibri"/>
                <a:ea typeface="Calibri"/>
                <a:cs typeface="Calibri"/>
                <a:sym typeface="Calibri"/>
              </a:rPr>
              <a:t> forma </a:t>
            </a:r>
            <a:r>
              <a:rPr lang="en-US" sz="2000" b="0" strike="noStrike" dirty="0" err="1">
                <a:solidFill>
                  <a:srgbClr val="000000"/>
                </a:solidFill>
                <a:latin typeface="Calibri"/>
                <a:ea typeface="Calibri"/>
                <a:cs typeface="Calibri"/>
                <a:sym typeface="Calibri"/>
              </a:rPr>
              <a:t>estructurada</a:t>
            </a:r>
            <a:r>
              <a:rPr lang="en-US" sz="2000" b="1" strike="noStrike" dirty="0">
                <a:solidFill>
                  <a:srgbClr val="000000"/>
                </a:solidFill>
                <a:latin typeface="Calibri"/>
                <a:ea typeface="Calibri"/>
                <a:cs typeface="Calibri"/>
                <a:sym typeface="Calibri"/>
              </a:rPr>
              <a:t> (</a:t>
            </a:r>
            <a:r>
              <a:rPr lang="en-US" sz="2000" b="1" strike="noStrike" dirty="0" err="1">
                <a:solidFill>
                  <a:srgbClr val="000000"/>
                </a:solidFill>
                <a:latin typeface="Calibri"/>
                <a:ea typeface="Calibri"/>
                <a:cs typeface="Calibri"/>
                <a:sym typeface="Calibri"/>
              </a:rPr>
              <a:t>información</a:t>
            </a:r>
            <a:r>
              <a:rPr lang="en-US" sz="2000" b="1" strike="noStrike" dirty="0">
                <a:solidFill>
                  <a:srgbClr val="000000"/>
                </a:solidFill>
                <a:latin typeface="Calibri"/>
                <a:ea typeface="Calibri"/>
                <a:cs typeface="Calibri"/>
                <a:sym typeface="Calibri"/>
              </a:rPr>
              <a:t>) </a:t>
            </a:r>
            <a:r>
              <a:rPr lang="en-US" sz="2000" b="0" strike="noStrike" dirty="0">
                <a:solidFill>
                  <a:srgbClr val="000000"/>
                </a:solidFill>
                <a:latin typeface="Calibri"/>
                <a:ea typeface="Calibri"/>
                <a:cs typeface="Calibri"/>
                <a:sym typeface="Calibri"/>
              </a:rPr>
              <a:t>y </a:t>
            </a:r>
            <a:endParaRPr sz="2000" b="0" strike="noStrike" dirty="0">
              <a:latin typeface="Arial"/>
              <a:ea typeface="Arial"/>
              <a:cs typeface="Arial"/>
              <a:sym typeface="Arial"/>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dirty="0">
                <a:solidFill>
                  <a:srgbClr val="000000"/>
                </a:solidFill>
                <a:latin typeface="Calibri"/>
                <a:ea typeface="Calibri"/>
                <a:cs typeface="Calibri"/>
                <a:sym typeface="Calibri"/>
              </a:rPr>
              <a:t>se </a:t>
            </a:r>
            <a:r>
              <a:rPr lang="en-US" sz="2000" b="0" strike="noStrike" dirty="0" err="1">
                <a:solidFill>
                  <a:srgbClr val="000000"/>
                </a:solidFill>
                <a:latin typeface="Calibri"/>
                <a:ea typeface="Calibri"/>
                <a:cs typeface="Calibri"/>
                <a:sym typeface="Calibri"/>
              </a:rPr>
              <a:t>procesan</a:t>
            </a:r>
            <a:r>
              <a:rPr lang="en-US" sz="2000" b="0" strike="noStrike" dirty="0">
                <a:solidFill>
                  <a:srgbClr val="000000"/>
                </a:solidFill>
                <a:latin typeface="Calibri"/>
                <a:ea typeface="Calibri"/>
                <a:cs typeface="Calibri"/>
                <a:sym typeface="Calibri"/>
              </a:rPr>
              <a:t> (con </a:t>
            </a:r>
            <a:r>
              <a:rPr lang="en-US" sz="2000" b="0" strike="noStrike" dirty="0" err="1">
                <a:solidFill>
                  <a:srgbClr val="000000"/>
                </a:solidFill>
                <a:latin typeface="Calibri"/>
                <a:ea typeface="Calibri"/>
                <a:cs typeface="Calibri"/>
                <a:sym typeface="Calibri"/>
              </a:rPr>
              <a:t>operaciones</a:t>
            </a:r>
            <a:r>
              <a:rPr lang="en-US" sz="2000" b="0" strike="noStrike" dirty="0">
                <a:solidFill>
                  <a:srgbClr val="000000"/>
                </a:solidFill>
                <a:latin typeface="Calibri"/>
                <a:ea typeface="Calibri"/>
                <a:cs typeface="Calibri"/>
                <a:sym typeface="Calibri"/>
              </a:rPr>
              <a:t> </a:t>
            </a:r>
            <a:r>
              <a:rPr lang="en-US" sz="2000" b="0" strike="noStrike" dirty="0" err="1">
                <a:solidFill>
                  <a:srgbClr val="000000"/>
                </a:solidFill>
                <a:latin typeface="Calibri"/>
                <a:ea typeface="Calibri"/>
                <a:cs typeface="Calibri"/>
                <a:sym typeface="Calibri"/>
              </a:rPr>
              <a:t>básicas</a:t>
            </a:r>
            <a:r>
              <a:rPr lang="en-US" sz="2000" b="0" strike="noStrike" dirty="0">
                <a:solidFill>
                  <a:srgbClr val="000000"/>
                </a:solidFill>
                <a:latin typeface="Calibri"/>
                <a:ea typeface="Calibri"/>
                <a:cs typeface="Calibri"/>
                <a:sym typeface="Calibri"/>
              </a:rPr>
              <a:t>) </a:t>
            </a:r>
            <a:endParaRPr sz="2000" b="0" strike="noStrike" dirty="0">
              <a:latin typeface="Arial"/>
              <a:ea typeface="Arial"/>
              <a:cs typeface="Arial"/>
              <a:sym typeface="Arial"/>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dirty="0">
                <a:solidFill>
                  <a:srgbClr val="000000"/>
                </a:solidFill>
                <a:latin typeface="Calibri"/>
                <a:ea typeface="Calibri"/>
                <a:cs typeface="Calibri"/>
                <a:sym typeface="Calibri"/>
              </a:rPr>
              <a:t>con </a:t>
            </a:r>
            <a:r>
              <a:rPr lang="en-US" sz="2000" b="0" strike="noStrike" dirty="0" err="1">
                <a:solidFill>
                  <a:srgbClr val="000000"/>
                </a:solidFill>
                <a:latin typeface="Calibri"/>
                <a:ea typeface="Calibri"/>
                <a:cs typeface="Calibri"/>
                <a:sym typeface="Calibri"/>
              </a:rPr>
              <a:t>el</a:t>
            </a:r>
            <a:r>
              <a:rPr lang="en-US" sz="2000" b="0" strike="noStrike" dirty="0">
                <a:solidFill>
                  <a:srgbClr val="000000"/>
                </a:solidFill>
                <a:latin typeface="Calibri"/>
                <a:ea typeface="Calibri"/>
                <a:cs typeface="Calibri"/>
                <a:sym typeface="Calibri"/>
              </a:rPr>
              <a:t> </a:t>
            </a:r>
            <a:r>
              <a:rPr lang="en-US" sz="2000" b="0" strike="noStrike" dirty="0" err="1">
                <a:solidFill>
                  <a:srgbClr val="000000"/>
                </a:solidFill>
                <a:latin typeface="Calibri"/>
                <a:ea typeface="Calibri"/>
                <a:cs typeface="Calibri"/>
                <a:sym typeface="Calibri"/>
              </a:rPr>
              <a:t>apoyo</a:t>
            </a:r>
            <a:r>
              <a:rPr lang="en-US" sz="2000" b="0" strike="noStrike" dirty="0">
                <a:solidFill>
                  <a:srgbClr val="000000"/>
                </a:solidFill>
                <a:latin typeface="Calibri"/>
                <a:ea typeface="Calibri"/>
                <a:cs typeface="Calibri"/>
                <a:sym typeface="Calibri"/>
              </a:rPr>
              <a:t> de </a:t>
            </a:r>
            <a:r>
              <a:rPr lang="en-US" sz="2000" b="0" strike="noStrike" dirty="0" err="1">
                <a:solidFill>
                  <a:srgbClr val="000000"/>
                </a:solidFill>
                <a:latin typeface="Calibri"/>
                <a:ea typeface="Calibri"/>
                <a:cs typeface="Calibri"/>
                <a:sym typeface="Calibri"/>
              </a:rPr>
              <a:t>computadores</a:t>
            </a:r>
            <a:r>
              <a:rPr lang="en-US" sz="2000" b="0" strike="noStrike" dirty="0">
                <a:solidFill>
                  <a:srgbClr val="000000"/>
                </a:solidFill>
                <a:latin typeface="Calibri"/>
                <a:ea typeface="Calibri"/>
                <a:cs typeface="Calibri"/>
                <a:sym typeface="Calibri"/>
              </a:rPr>
              <a:t>. </a:t>
            </a:r>
            <a:endParaRPr sz="2000" b="0" strike="noStrik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dirty="0">
                <a:solidFill>
                  <a:srgbClr val="000000"/>
                </a:solidFill>
                <a:latin typeface="Calibri"/>
                <a:ea typeface="Calibri"/>
                <a:cs typeface="Calibri"/>
                <a:sym typeface="Calibri"/>
              </a:rPr>
              <a:t>La </a:t>
            </a:r>
            <a:r>
              <a:rPr lang="en-US" sz="2000" b="0" i="0" u="none" strike="noStrike" cap="none" dirty="0" err="1">
                <a:solidFill>
                  <a:srgbClr val="000000"/>
                </a:solidFill>
                <a:latin typeface="Calibri"/>
                <a:ea typeface="Calibri"/>
                <a:cs typeface="Calibri"/>
                <a:sym typeface="Calibri"/>
              </a:rPr>
              <a:t>interpretación</a:t>
            </a:r>
            <a:r>
              <a:rPr lang="en-US" sz="2000" b="0" i="0" u="none" strike="noStrike" cap="none" dirty="0">
                <a:solidFill>
                  <a:srgbClr val="000000"/>
                </a:solidFill>
                <a:latin typeface="Calibri"/>
                <a:ea typeface="Calibri"/>
                <a:cs typeface="Calibri"/>
                <a:sym typeface="Calibri"/>
              </a:rPr>
              <a:t> y </a:t>
            </a:r>
            <a:r>
              <a:rPr lang="en-US" sz="2000" b="0" i="0" u="none" strike="noStrike" cap="none" dirty="0" err="1">
                <a:solidFill>
                  <a:srgbClr val="000000"/>
                </a:solidFill>
                <a:latin typeface="Calibri"/>
                <a:ea typeface="Calibri"/>
                <a:cs typeface="Calibri"/>
                <a:sym typeface="Calibri"/>
              </a:rPr>
              <a:t>el</a:t>
            </a:r>
            <a:r>
              <a:rPr lang="en-US" sz="2000" b="0" i="0" u="none" strike="noStrike" cap="none" dirty="0">
                <a:solidFill>
                  <a:srgbClr val="000000"/>
                </a:solidFill>
                <a:latin typeface="Calibri"/>
                <a:ea typeface="Calibri"/>
                <a:cs typeface="Calibri"/>
                <a:sym typeface="Calibri"/>
              </a:rPr>
              <a:t> </a:t>
            </a:r>
            <a:r>
              <a:rPr lang="en-US" sz="2000" b="0" i="0" u="none" strike="noStrike" cap="none" dirty="0" err="1">
                <a:solidFill>
                  <a:srgbClr val="000000"/>
                </a:solidFill>
                <a:latin typeface="Calibri"/>
                <a:ea typeface="Calibri"/>
                <a:cs typeface="Calibri"/>
                <a:sym typeface="Calibri"/>
              </a:rPr>
              <a:t>uso</a:t>
            </a:r>
            <a:r>
              <a:rPr lang="en-US" sz="2000" b="0" i="0" u="none" strike="noStrike" cap="none" dirty="0">
                <a:solidFill>
                  <a:srgbClr val="000000"/>
                </a:solidFill>
                <a:latin typeface="Calibri"/>
                <a:ea typeface="Calibri"/>
                <a:cs typeface="Calibri"/>
                <a:sym typeface="Calibri"/>
              </a:rPr>
              <a:t> </a:t>
            </a:r>
            <a:endParaRPr sz="2000" b="0" i="0" u="none" strike="noStrike" cap="none" dirty="0">
              <a:solidFill>
                <a:schemeClr val="dk1"/>
              </a:solidFill>
              <a:latin typeface="Arial"/>
              <a:ea typeface="Arial"/>
              <a:cs typeface="Arial"/>
              <a:sym typeface="Arial"/>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dirty="0">
                <a:solidFill>
                  <a:srgbClr val="000000"/>
                </a:solidFill>
                <a:latin typeface="Calibri"/>
                <a:ea typeface="Calibri"/>
                <a:cs typeface="Calibri"/>
                <a:sym typeface="Calibri"/>
              </a:rPr>
              <a:t>(</a:t>
            </a:r>
            <a:r>
              <a:rPr lang="en-US" sz="2000" b="0" strike="noStrike" dirty="0" err="1">
                <a:solidFill>
                  <a:srgbClr val="000000"/>
                </a:solidFill>
                <a:latin typeface="Calibri"/>
                <a:ea typeface="Calibri"/>
                <a:cs typeface="Calibri"/>
                <a:sym typeface="Calibri"/>
              </a:rPr>
              <a:t>convertirlo</a:t>
            </a:r>
            <a:r>
              <a:rPr lang="en-US" sz="2000" b="0" strike="noStrike" dirty="0">
                <a:solidFill>
                  <a:srgbClr val="000000"/>
                </a:solidFill>
                <a:latin typeface="Calibri"/>
                <a:ea typeface="Calibri"/>
                <a:cs typeface="Calibri"/>
                <a:sym typeface="Calibri"/>
              </a:rPr>
              <a:t> </a:t>
            </a:r>
            <a:r>
              <a:rPr lang="en-US" sz="2000" b="0" strike="noStrike" dirty="0" err="1">
                <a:solidFill>
                  <a:srgbClr val="000000"/>
                </a:solidFill>
                <a:latin typeface="Calibri"/>
                <a:ea typeface="Calibri"/>
                <a:cs typeface="Calibri"/>
                <a:sym typeface="Calibri"/>
              </a:rPr>
              <a:t>en</a:t>
            </a:r>
            <a:r>
              <a:rPr lang="en-US" sz="2000" b="0" strike="noStrike" dirty="0">
                <a:solidFill>
                  <a:srgbClr val="000000"/>
                </a:solidFill>
                <a:latin typeface="Calibri"/>
                <a:ea typeface="Calibri"/>
                <a:cs typeface="Calibri"/>
                <a:sym typeface="Calibri"/>
              </a:rPr>
              <a:t> </a:t>
            </a:r>
            <a:r>
              <a:rPr lang="en-US" sz="2000" b="1" strike="noStrike" dirty="0" err="1">
                <a:solidFill>
                  <a:srgbClr val="000000"/>
                </a:solidFill>
                <a:latin typeface="Calibri"/>
                <a:ea typeface="Calibri"/>
                <a:cs typeface="Calibri"/>
                <a:sym typeface="Calibri"/>
              </a:rPr>
              <a:t>conocimiento</a:t>
            </a:r>
            <a:r>
              <a:rPr lang="en-US" sz="2000" b="0" strike="noStrike" dirty="0">
                <a:solidFill>
                  <a:srgbClr val="000000"/>
                </a:solidFill>
                <a:latin typeface="Calibri"/>
                <a:ea typeface="Calibri"/>
                <a:cs typeface="Calibri"/>
                <a:sym typeface="Calibri"/>
              </a:rPr>
              <a:t>) </a:t>
            </a:r>
            <a:endParaRPr sz="2000" b="0" strike="noStrike" dirty="0">
              <a:latin typeface="Arial"/>
              <a:ea typeface="Arial"/>
              <a:cs typeface="Arial"/>
              <a:sym typeface="Arial"/>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dirty="0">
                <a:solidFill>
                  <a:srgbClr val="000000"/>
                </a:solidFill>
                <a:latin typeface="Calibri"/>
                <a:ea typeface="Calibri"/>
                <a:cs typeface="Calibri"/>
                <a:sym typeface="Calibri"/>
              </a:rPr>
              <a:t>lo </a:t>
            </a:r>
            <a:r>
              <a:rPr lang="en-US" sz="2000" b="0" strike="noStrike" dirty="0" err="1">
                <a:solidFill>
                  <a:srgbClr val="000000"/>
                </a:solidFill>
                <a:latin typeface="Calibri"/>
                <a:ea typeface="Calibri"/>
                <a:cs typeface="Calibri"/>
                <a:sym typeface="Calibri"/>
              </a:rPr>
              <a:t>hacemos</a:t>
            </a:r>
            <a:r>
              <a:rPr lang="en-US" sz="2000" b="0" strike="noStrike" dirty="0">
                <a:solidFill>
                  <a:srgbClr val="000000"/>
                </a:solidFill>
                <a:latin typeface="Calibri"/>
                <a:ea typeface="Calibri"/>
                <a:cs typeface="Calibri"/>
                <a:sym typeface="Calibri"/>
              </a:rPr>
              <a:t> </a:t>
            </a:r>
            <a:r>
              <a:rPr lang="en-US" sz="2000" b="0" strike="noStrike" dirty="0" err="1">
                <a:solidFill>
                  <a:srgbClr val="000000"/>
                </a:solidFill>
                <a:latin typeface="Calibri"/>
                <a:ea typeface="Calibri"/>
                <a:cs typeface="Calibri"/>
                <a:sym typeface="Calibri"/>
              </a:rPr>
              <a:t>los</a:t>
            </a:r>
            <a:r>
              <a:rPr lang="en-US" sz="2000" b="0" strike="noStrike" dirty="0">
                <a:solidFill>
                  <a:srgbClr val="000000"/>
                </a:solidFill>
                <a:latin typeface="Calibri"/>
                <a:ea typeface="Calibri"/>
                <a:cs typeface="Calibri"/>
                <a:sym typeface="Calibri"/>
              </a:rPr>
              <a:t> </a:t>
            </a:r>
            <a:r>
              <a:rPr lang="en-US" sz="2000" b="0" strike="noStrike" dirty="0" err="1">
                <a:solidFill>
                  <a:srgbClr val="000000"/>
                </a:solidFill>
                <a:latin typeface="Calibri"/>
                <a:ea typeface="Calibri"/>
                <a:cs typeface="Calibri"/>
                <a:sym typeface="Calibri"/>
              </a:rPr>
              <a:t>humanos</a:t>
            </a:r>
            <a:r>
              <a:rPr lang="en-US" sz="2000" b="0" strike="noStrike" dirty="0">
                <a:solidFill>
                  <a:srgbClr val="000000"/>
                </a:solidFill>
                <a:latin typeface="Calibri"/>
                <a:ea typeface="Calibri"/>
                <a:cs typeface="Calibri"/>
                <a:sym typeface="Calibri"/>
              </a:rPr>
              <a:t>.</a:t>
            </a:r>
            <a:endParaRPr sz="2000" b="0" strike="noStrike" dirty="0">
              <a:latin typeface="Arial"/>
              <a:ea typeface="Arial"/>
              <a:cs typeface="Arial"/>
              <a:sym typeface="Arial"/>
            </a:endParaRPr>
          </a:p>
        </p:txBody>
      </p:sp>
      <p:pic>
        <p:nvPicPr>
          <p:cNvPr id="334" name="Google Shape;334;p80"/>
          <p:cNvPicPr preferRelativeResize="0"/>
          <p:nvPr/>
        </p:nvPicPr>
        <p:blipFill rotWithShape="1">
          <a:blip r:embed="rId3">
            <a:alphaModFix/>
          </a:blip>
          <a:srcRect b="3849"/>
          <a:stretch/>
        </p:blipFill>
        <p:spPr>
          <a:xfrm>
            <a:off x="5600880" y="2260080"/>
            <a:ext cx="5714640" cy="4120920"/>
          </a:xfrm>
          <a:prstGeom prst="rect">
            <a:avLst/>
          </a:prstGeom>
          <a:noFill/>
          <a:ln>
            <a:noFill/>
          </a:ln>
        </p:spPr>
      </p:pic>
      <p:sp>
        <p:nvSpPr>
          <p:cNvPr id="335" name="Google Shape;335;p80"/>
          <p:cNvSpPr/>
          <p:nvPr/>
        </p:nvSpPr>
        <p:spPr>
          <a:xfrm rot="5400000">
            <a:off x="11228760" y="2313000"/>
            <a:ext cx="780840" cy="15156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98"/>
          <p:cNvSpPr/>
          <p:nvPr/>
        </p:nvSpPr>
        <p:spPr>
          <a:xfrm>
            <a:off x="0" y="651600"/>
            <a:ext cx="12191400" cy="73584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8"/>
          <p:cNvSpPr txBox="1">
            <a:spLocks noGrp="1"/>
          </p:cNvSpPr>
          <p:nvPr>
            <p:ph type="title"/>
          </p:nvPr>
        </p:nvSpPr>
        <p:spPr>
          <a:xfrm>
            <a:off x="556560" y="643320"/>
            <a:ext cx="11210040" cy="744120"/>
          </a:xfrm>
          <a:prstGeom prst="rect">
            <a:avLst/>
          </a:prstGeom>
          <a:noFill/>
          <a:ln>
            <a:noFill/>
          </a:ln>
        </p:spPr>
        <p:txBody>
          <a:bodyPr spcFirstLastPara="1" wrap="square" lIns="0" tIns="0" rIns="0" bIns="0" anchor="ctr" anchorCtr="0">
            <a:normAutofit/>
          </a:bodyPr>
          <a:lstStyle/>
          <a:p>
            <a:pPr marL="0" lvl="0" indent="0" algn="ctr" rtl="0">
              <a:lnSpc>
                <a:spcPct val="90000"/>
              </a:lnSpc>
              <a:spcBef>
                <a:spcPts val="0"/>
              </a:spcBef>
              <a:spcAft>
                <a:spcPts val="0"/>
              </a:spcAft>
              <a:buClr>
                <a:srgbClr val="FFFFFF"/>
              </a:buClr>
              <a:buSzPts val="3200"/>
              <a:buFont typeface="Calibri"/>
              <a:buNone/>
            </a:pPr>
            <a:r>
              <a:rPr lang="en-US" sz="3200" b="0" strike="noStrike">
                <a:solidFill>
                  <a:srgbClr val="FFFFFF"/>
                </a:solidFill>
                <a:latin typeface="Calibri"/>
                <a:ea typeface="Calibri"/>
                <a:cs typeface="Calibri"/>
                <a:sym typeface="Calibri"/>
              </a:rPr>
              <a:t>An Example of an RDF Model</a:t>
            </a:r>
            <a:endParaRPr sz="3200" b="0" strike="noStrike">
              <a:latin typeface="Arial"/>
              <a:ea typeface="Arial"/>
              <a:cs typeface="Arial"/>
              <a:sym typeface="Arial"/>
            </a:endParaRPr>
          </a:p>
        </p:txBody>
      </p:sp>
      <p:sp>
        <p:nvSpPr>
          <p:cNvPr id="485" name="Google Shape;485;p98"/>
          <p:cNvSpPr/>
          <p:nvPr/>
        </p:nvSpPr>
        <p:spPr>
          <a:xfrm>
            <a:off x="2854800" y="4833360"/>
            <a:ext cx="183960" cy="29952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6" name="Google Shape;486;p98" descr="mdb example1.emf"/>
          <p:cNvPicPr preferRelativeResize="0"/>
          <p:nvPr/>
        </p:nvPicPr>
        <p:blipFill rotWithShape="1">
          <a:blip r:embed="rId3">
            <a:alphaModFix/>
          </a:blip>
          <a:srcRect/>
          <a:stretch/>
        </p:blipFill>
        <p:spPr>
          <a:xfrm>
            <a:off x="840960" y="1436040"/>
            <a:ext cx="10135440" cy="4777920"/>
          </a:xfrm>
          <a:prstGeom prst="rect">
            <a:avLst/>
          </a:prstGeom>
          <a:noFill/>
          <a:ln>
            <a:noFill/>
          </a:ln>
        </p:spPr>
      </p:pic>
      <p:sp>
        <p:nvSpPr>
          <p:cNvPr id="487" name="Google Shape;487;p98"/>
          <p:cNvSpPr/>
          <p:nvPr/>
        </p:nvSpPr>
        <p:spPr>
          <a:xfrm>
            <a:off x="1982880" y="6339240"/>
            <a:ext cx="8026882" cy="455760"/>
          </a:xfrm>
          <a:prstGeom prst="rect">
            <a:avLst/>
          </a:prstGeom>
          <a:solidFill>
            <a:srgbClr val="D0CECE"/>
          </a:solidFill>
          <a:ln w="9525" cap="flat" cmpd="sng">
            <a:solidFill>
              <a:srgbClr val="000000"/>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400" b="0" strike="noStrike" dirty="0">
                <a:solidFill>
                  <a:srgbClr val="000000"/>
                </a:solidFill>
                <a:latin typeface="Calibri"/>
                <a:ea typeface="Calibri"/>
                <a:cs typeface="Calibri"/>
                <a:sym typeface="Calibri"/>
              </a:rPr>
              <a:t>¿</a:t>
            </a:r>
            <a:r>
              <a:rPr lang="en-US" sz="2400" b="0" strike="noStrike" dirty="0" err="1">
                <a:solidFill>
                  <a:srgbClr val="000000"/>
                </a:solidFill>
                <a:latin typeface="Calibri"/>
                <a:ea typeface="Calibri"/>
                <a:cs typeface="Calibri"/>
                <a:sym typeface="Calibri"/>
              </a:rPr>
              <a:t>Qué</a:t>
            </a:r>
            <a:r>
              <a:rPr lang="en-US" sz="2400" b="0" strike="noStrike" dirty="0">
                <a:solidFill>
                  <a:srgbClr val="000000"/>
                </a:solidFill>
                <a:latin typeface="Calibri"/>
                <a:ea typeface="Calibri"/>
                <a:cs typeface="Calibri"/>
                <a:sym typeface="Calibri"/>
              </a:rPr>
              <a:t> </a:t>
            </a:r>
            <a:r>
              <a:rPr lang="en-US" sz="2400" b="0" strike="noStrike" dirty="0" err="1">
                <a:solidFill>
                  <a:srgbClr val="000000"/>
                </a:solidFill>
                <a:latin typeface="Calibri"/>
                <a:ea typeface="Calibri"/>
                <a:cs typeface="Calibri"/>
                <a:sym typeface="Calibri"/>
              </a:rPr>
              <a:t>preguntas</a:t>
            </a:r>
            <a:r>
              <a:rPr lang="en-US" sz="2400" b="0" strike="noStrike" dirty="0">
                <a:solidFill>
                  <a:srgbClr val="000000"/>
                </a:solidFill>
                <a:latin typeface="Calibri"/>
                <a:ea typeface="Calibri"/>
                <a:cs typeface="Calibri"/>
                <a:sym typeface="Calibri"/>
              </a:rPr>
              <a:t> le </a:t>
            </a:r>
            <a:r>
              <a:rPr lang="en-US" sz="2400" b="0" strike="noStrike" dirty="0" err="1">
                <a:solidFill>
                  <a:srgbClr val="000000"/>
                </a:solidFill>
                <a:latin typeface="Calibri"/>
                <a:ea typeface="Calibri"/>
                <a:cs typeface="Calibri"/>
                <a:sym typeface="Calibri"/>
              </a:rPr>
              <a:t>puedo</a:t>
            </a:r>
            <a:r>
              <a:rPr lang="en-US" sz="2400" b="0" strike="noStrike" dirty="0">
                <a:solidFill>
                  <a:srgbClr val="000000"/>
                </a:solidFill>
                <a:latin typeface="Calibri"/>
                <a:ea typeface="Calibri"/>
                <a:cs typeface="Calibri"/>
                <a:sym typeface="Calibri"/>
              </a:rPr>
              <a:t> </a:t>
            </a:r>
            <a:r>
              <a:rPr lang="en-US" sz="2400" b="0" strike="noStrike" dirty="0" err="1">
                <a:solidFill>
                  <a:srgbClr val="000000"/>
                </a:solidFill>
                <a:latin typeface="Calibri"/>
                <a:ea typeface="Calibri"/>
                <a:cs typeface="Calibri"/>
                <a:sym typeface="Calibri"/>
              </a:rPr>
              <a:t>hacer</a:t>
            </a:r>
            <a:r>
              <a:rPr lang="en-US" sz="2400" b="0" strike="noStrike" dirty="0">
                <a:solidFill>
                  <a:srgbClr val="000000"/>
                </a:solidFill>
                <a:latin typeface="Calibri"/>
                <a:ea typeface="Calibri"/>
                <a:cs typeface="Calibri"/>
                <a:sym typeface="Calibri"/>
              </a:rPr>
              <a:t> a </a:t>
            </a:r>
            <a:r>
              <a:rPr lang="en-US" sz="2400" b="0" strike="noStrike" dirty="0" err="1">
                <a:solidFill>
                  <a:srgbClr val="000000"/>
                </a:solidFill>
                <a:latin typeface="Calibri"/>
                <a:ea typeface="Calibri"/>
                <a:cs typeface="Calibri"/>
                <a:sym typeface="Calibri"/>
              </a:rPr>
              <a:t>este</a:t>
            </a:r>
            <a:r>
              <a:rPr lang="en-US" sz="2400" b="0" strike="noStrike" dirty="0">
                <a:solidFill>
                  <a:srgbClr val="000000"/>
                </a:solidFill>
                <a:latin typeface="Calibri"/>
                <a:ea typeface="Calibri"/>
                <a:cs typeface="Calibri"/>
                <a:sym typeface="Calibri"/>
              </a:rPr>
              <a:t> </a:t>
            </a:r>
            <a:r>
              <a:rPr lang="en-US" sz="2400" b="0" strike="noStrike" dirty="0" err="1">
                <a:solidFill>
                  <a:srgbClr val="000000"/>
                </a:solidFill>
                <a:latin typeface="Calibri"/>
                <a:ea typeface="Calibri"/>
                <a:cs typeface="Calibri"/>
                <a:sym typeface="Calibri"/>
              </a:rPr>
              <a:t>grafo</a:t>
            </a:r>
            <a:r>
              <a:rPr lang="en-US" sz="2400" b="0" strike="noStrike" dirty="0">
                <a:solidFill>
                  <a:srgbClr val="000000"/>
                </a:solidFill>
                <a:latin typeface="Calibri"/>
                <a:ea typeface="Calibri"/>
                <a:cs typeface="Calibri"/>
                <a:sym typeface="Calibri"/>
              </a:rPr>
              <a:t> de </a:t>
            </a:r>
            <a:r>
              <a:rPr lang="en-US" sz="2400" b="0" strike="noStrike" dirty="0" err="1">
                <a:solidFill>
                  <a:srgbClr val="000000"/>
                </a:solidFill>
                <a:latin typeface="Calibri"/>
                <a:ea typeface="Calibri"/>
                <a:cs typeface="Calibri"/>
                <a:sym typeface="Calibri"/>
              </a:rPr>
              <a:t>conocimiento</a:t>
            </a:r>
            <a:r>
              <a:rPr lang="en-US" sz="2400" b="0" strike="noStrike" dirty="0">
                <a:solidFill>
                  <a:srgbClr val="000000"/>
                </a:solidFill>
                <a:latin typeface="Calibri"/>
                <a:ea typeface="Calibri"/>
                <a:cs typeface="Calibri"/>
                <a:sym typeface="Calibri"/>
              </a:rPr>
              <a:t>?</a:t>
            </a:r>
            <a:endParaRPr sz="2400" b="0" strike="noStrike" dirty="0">
              <a:solidFill>
                <a:schemeClr val="dk1"/>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9"/>
          <p:cNvSpPr txBox="1">
            <a:spLocks noGrp="1"/>
          </p:cNvSpPr>
          <p:nvPr>
            <p:ph type="title" idx="4294967295"/>
          </p:nvPr>
        </p:nvSpPr>
        <p:spPr>
          <a:xfrm>
            <a:off x="1991520" y="3157200"/>
            <a:ext cx="7771680" cy="1020960"/>
          </a:xfrm>
          <a:prstGeom prst="rect">
            <a:avLst/>
          </a:prstGeom>
          <a:noFill/>
          <a:ln>
            <a:noFill/>
          </a:ln>
        </p:spPr>
        <p:txBody>
          <a:bodyPr spcFirstLastPara="1" wrap="square" lIns="90000" tIns="45000" rIns="90000" bIns="45000" anchor="b" anchorCtr="0">
            <a:noAutofit/>
          </a:bodyPr>
          <a:lstStyle/>
          <a:p>
            <a:pPr marL="0" marR="0" lvl="0" indent="0" algn="l" rtl="0">
              <a:lnSpc>
                <a:spcPct val="90000"/>
              </a:lnSpc>
              <a:spcBef>
                <a:spcPts val="0"/>
              </a:spcBef>
              <a:spcAft>
                <a:spcPts val="0"/>
              </a:spcAft>
              <a:buClr>
                <a:srgbClr val="000000"/>
              </a:buClr>
              <a:buSzPts val="6000"/>
              <a:buFont typeface="Calibri"/>
              <a:buNone/>
            </a:pPr>
            <a:r>
              <a:rPr lang="en-US" sz="6000" b="0" i="0" u="none" strike="noStrike" cap="none">
                <a:solidFill>
                  <a:srgbClr val="000000"/>
                </a:solidFill>
                <a:latin typeface="Calibri"/>
                <a:ea typeface="Calibri"/>
                <a:cs typeface="Calibri"/>
                <a:sym typeface="Calibri"/>
              </a:rPr>
              <a:t>SPARQL</a:t>
            </a:r>
            <a:endParaRPr sz="6000" b="0" i="0" u="none" strike="noStrike" cap="none">
              <a:solidFill>
                <a:schemeClr val="dk1"/>
              </a:solidFill>
              <a:latin typeface="Arial"/>
              <a:ea typeface="Arial"/>
              <a:cs typeface="Arial"/>
              <a:sym typeface="Arial"/>
            </a:endParaRPr>
          </a:p>
        </p:txBody>
      </p:sp>
      <p:pic>
        <p:nvPicPr>
          <p:cNvPr id="494" name="Google Shape;494;p99" descr="graph"/>
          <p:cNvPicPr preferRelativeResize="0"/>
          <p:nvPr/>
        </p:nvPicPr>
        <p:blipFill rotWithShape="1">
          <a:blip r:embed="rId3">
            <a:alphaModFix/>
          </a:blip>
          <a:srcRect/>
          <a:stretch/>
        </p:blipFill>
        <p:spPr>
          <a:xfrm rot="-5400000">
            <a:off x="6682320" y="1352160"/>
            <a:ext cx="2052000" cy="59907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sp>
        <p:nvSpPr>
          <p:cNvPr id="499" name="Google Shape;499;p100"/>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0"/>
          <p:cNvSpPr txBox="1">
            <a:spLocks noGrp="1"/>
          </p:cNvSpPr>
          <p:nvPr>
            <p:ph type="title" idx="4294967295"/>
          </p:nvPr>
        </p:nvSpPr>
        <p:spPr>
          <a:xfrm>
            <a:off x="838080" y="365040"/>
            <a:ext cx="10514880" cy="1324800"/>
          </a:xfrm>
          <a:prstGeom prst="rect">
            <a:avLst/>
          </a:prstGeom>
          <a:noFill/>
          <a:ln>
            <a:noFill/>
          </a:ln>
        </p:spPr>
        <p:txBody>
          <a:bodyPr spcFirstLastPara="1" wrap="square" lIns="90000" tIns="45000" rIns="90000" bIns="45000" anchor="ctr" anchorCtr="0">
            <a:normAutofit/>
          </a:bodyPr>
          <a:lstStyle/>
          <a:p>
            <a:pPr marL="0" marR="0" lvl="0" indent="0" algn="l" rtl="0">
              <a:lnSpc>
                <a:spcPct val="90000"/>
              </a:lnSpc>
              <a:spcBef>
                <a:spcPts val="0"/>
              </a:spcBef>
              <a:spcAft>
                <a:spcPts val="0"/>
              </a:spcAft>
              <a:buClr>
                <a:srgbClr val="000000"/>
              </a:buClr>
              <a:buSzPts val="5400"/>
              <a:buFont typeface="Calibri"/>
              <a:buNone/>
            </a:pPr>
            <a:r>
              <a:rPr lang="en-US" sz="5400" b="0" i="0" u="none" strike="noStrike" cap="none">
                <a:solidFill>
                  <a:srgbClr val="000000"/>
                </a:solidFill>
                <a:latin typeface="Calibri"/>
                <a:ea typeface="Calibri"/>
                <a:cs typeface="Calibri"/>
                <a:sym typeface="Calibri"/>
              </a:rPr>
              <a:t>¿Qué es SPARQL?</a:t>
            </a:r>
            <a:endParaRPr sz="5400" b="0" i="0" u="none" strike="noStrike" cap="none">
              <a:solidFill>
                <a:schemeClr val="dk1"/>
              </a:solidFill>
              <a:latin typeface="Arial"/>
              <a:ea typeface="Arial"/>
              <a:cs typeface="Arial"/>
              <a:sym typeface="Arial"/>
            </a:endParaRPr>
          </a:p>
        </p:txBody>
      </p:sp>
      <p:sp>
        <p:nvSpPr>
          <p:cNvPr id="501" name="Google Shape;501;p100"/>
          <p:cNvSpPr/>
          <p:nvPr/>
        </p:nvSpPr>
        <p:spPr>
          <a:xfrm>
            <a:off x="668880" y="1677240"/>
            <a:ext cx="10853280" cy="17640"/>
          </a:xfrm>
          <a:custGeom>
            <a:avLst/>
            <a:gdLst/>
            <a:ahLst/>
            <a:cxnLst/>
            <a:rect l="l" t="t" r="r" b="b"/>
            <a:pathLst>
              <a:path w="10853928" h="18288"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0"/>
          <p:cNvSpPr txBox="1">
            <a:spLocks noGrp="1"/>
          </p:cNvSpPr>
          <p:nvPr>
            <p:ph type="body" idx="4294967295"/>
          </p:nvPr>
        </p:nvSpPr>
        <p:spPr>
          <a:xfrm>
            <a:off x="838080" y="2145960"/>
            <a:ext cx="10514880" cy="4251240"/>
          </a:xfrm>
          <a:prstGeom prst="rect">
            <a:avLst/>
          </a:prstGeom>
          <a:noFill/>
          <a:ln>
            <a:noFill/>
          </a:ln>
        </p:spPr>
        <p:txBody>
          <a:bodyPr spcFirstLastPara="1" wrap="square" lIns="90000" tIns="45000" rIns="90000" bIns="45000" anchor="t"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SPARQL es un </a:t>
            </a:r>
            <a:r>
              <a:rPr lang="en-US" sz="2400" b="0" i="1" u="none" strike="noStrike" cap="none">
                <a:solidFill>
                  <a:srgbClr val="000000"/>
                </a:solidFill>
                <a:latin typeface="Calibri"/>
                <a:ea typeface="Calibri"/>
                <a:cs typeface="Calibri"/>
                <a:sym typeface="Calibri"/>
              </a:rPr>
              <a:t>SQL-like query language </a:t>
            </a:r>
            <a:r>
              <a:rPr lang="en-US" sz="2400" b="0" i="0" u="none" strike="noStrike" cap="none">
                <a:solidFill>
                  <a:srgbClr val="000000"/>
                </a:solidFill>
                <a:latin typeface="Calibri"/>
                <a:ea typeface="Calibri"/>
                <a:cs typeface="Calibri"/>
                <a:sym typeface="Calibri"/>
              </a:rPr>
              <a:t>para RDF</a:t>
            </a:r>
            <a:br>
              <a:rPr lang="en-US" sz="2800" b="0" i="0" u="none" strike="noStrike" cap="none">
                <a:solidFill>
                  <a:schemeClr val="dk1"/>
                </a:solidFill>
                <a:latin typeface="Arial"/>
                <a:ea typeface="Arial"/>
                <a:cs typeface="Arial"/>
                <a:sym typeface="Arial"/>
              </a:rPr>
            </a:br>
            <a:r>
              <a:rPr lang="en-US" sz="2400" b="0" i="0" u="none" strike="noStrike" cap="none">
                <a:solidFill>
                  <a:srgbClr val="000000"/>
                </a:solidFill>
                <a:latin typeface="Calibri"/>
                <a:ea typeface="Calibri"/>
                <a:cs typeface="Calibri"/>
                <a:sym typeface="Calibri"/>
              </a:rPr>
              <a:t>con los siguientes tipo de </a:t>
            </a:r>
            <a:r>
              <a:rPr lang="en-US" sz="2400" b="0" i="1" u="none" strike="noStrike" cap="none">
                <a:solidFill>
                  <a:srgbClr val="000000"/>
                </a:solidFill>
                <a:latin typeface="Calibri"/>
                <a:ea typeface="Calibri"/>
                <a:cs typeface="Calibri"/>
                <a:sym typeface="Calibri"/>
              </a:rPr>
              <a:t>query</a:t>
            </a:r>
            <a:r>
              <a:rPr lang="en-US" sz="2400" b="0" i="0" u="none" strike="noStrike" cap="none">
                <a:solidFill>
                  <a:srgbClr val="000000"/>
                </a:solidFill>
                <a:latin typeface="Calibri"/>
                <a:ea typeface="Calibri"/>
                <a:cs typeface="Calibri"/>
                <a:sym typeface="Calibri"/>
              </a:rPr>
              <a:t>:</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SELECT</a:t>
            </a:r>
            <a:r>
              <a:rPr lang="en-US" sz="2400" b="0" i="0" u="none" strike="noStrike" cap="none">
                <a:solidFill>
                  <a:srgbClr val="000000"/>
                </a:solidFill>
                <a:latin typeface="Calibri"/>
                <a:ea typeface="Calibri"/>
                <a:cs typeface="Calibri"/>
                <a:sym typeface="Calibri"/>
              </a:rPr>
              <a:t> which returns tabular results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CONSTRUCT</a:t>
            </a:r>
            <a:r>
              <a:rPr lang="en-US" sz="2400" b="0" i="0" u="none" strike="noStrike" cap="none">
                <a:solidFill>
                  <a:srgbClr val="000000"/>
                </a:solidFill>
                <a:latin typeface="Calibri"/>
                <a:ea typeface="Calibri"/>
                <a:cs typeface="Calibri"/>
                <a:sym typeface="Calibri"/>
              </a:rPr>
              <a:t> creates a new RDF graph based on query results</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ASK</a:t>
            </a:r>
            <a:r>
              <a:rPr lang="en-US" sz="2400" b="0" i="0" u="none" strike="noStrike" cap="none">
                <a:solidFill>
                  <a:srgbClr val="000000"/>
                </a:solidFill>
                <a:latin typeface="Calibri"/>
                <a:ea typeface="Calibri"/>
                <a:cs typeface="Calibri"/>
                <a:sym typeface="Calibri"/>
              </a:rPr>
              <a:t> which returns ‘yes’ if the query has a solution, otherwise ‘no’</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DESCRIBE</a:t>
            </a:r>
            <a:r>
              <a:rPr lang="en-US" sz="2400" b="0" i="0" u="none" strike="noStrike" cap="none">
                <a:solidFill>
                  <a:srgbClr val="000000"/>
                </a:solidFill>
                <a:latin typeface="Calibri"/>
                <a:ea typeface="Calibri"/>
                <a:cs typeface="Calibri"/>
                <a:sym typeface="Calibri"/>
              </a:rPr>
              <a:t> which returns RDF graph data about a resource; useful when the query client does not know the structure of the RDF data in the data source</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INSERT</a:t>
            </a:r>
            <a:r>
              <a:rPr lang="en-US" sz="2400" b="0" i="0" u="none" strike="noStrike" cap="none">
                <a:solidFill>
                  <a:srgbClr val="000000"/>
                </a:solidFill>
                <a:latin typeface="Calibri"/>
                <a:ea typeface="Calibri"/>
                <a:cs typeface="Calibri"/>
                <a:sym typeface="Calibri"/>
              </a:rPr>
              <a:t> which inserts triples into a graph</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1" i="0" u="none" strike="noStrike" cap="none">
                <a:solidFill>
                  <a:srgbClr val="000000"/>
                </a:solidFill>
                <a:latin typeface="Calibri"/>
                <a:ea typeface="Calibri"/>
                <a:cs typeface="Calibri"/>
                <a:sym typeface="Calibri"/>
              </a:rPr>
              <a:t>DELETE</a:t>
            </a:r>
            <a:r>
              <a:rPr lang="en-US" sz="2400" b="0" i="0" u="none" strike="noStrike" cap="none">
                <a:solidFill>
                  <a:srgbClr val="000000"/>
                </a:solidFill>
                <a:latin typeface="Calibri"/>
                <a:ea typeface="Calibri"/>
                <a:cs typeface="Calibri"/>
                <a:sym typeface="Calibri"/>
              </a:rPr>
              <a:t>  which deletes triples from a graph.</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101"/>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Using SPARQL to Insert Triples</a:t>
            </a:r>
            <a:endParaRPr sz="4400" b="0" strike="noStrike">
              <a:latin typeface="Arial"/>
              <a:ea typeface="Arial"/>
              <a:cs typeface="Arial"/>
              <a:sym typeface="Arial"/>
            </a:endParaRPr>
          </a:p>
        </p:txBody>
      </p:sp>
      <p:sp>
        <p:nvSpPr>
          <p:cNvPr id="509" name="Google Shape;509;p101"/>
          <p:cNvSpPr/>
          <p:nvPr/>
        </p:nvSpPr>
        <p:spPr>
          <a:xfrm>
            <a:off x="838080" y="1646280"/>
            <a:ext cx="10333800" cy="1958040"/>
          </a:xfrm>
          <a:prstGeom prst="rect">
            <a:avLst/>
          </a:prstGeom>
          <a:noFill/>
          <a:ln>
            <a:noFill/>
          </a:ln>
        </p:spPr>
        <p:txBody>
          <a:bodyPr spcFirstLastPara="1" wrap="square" lIns="34200" tIns="45000" rIns="34200" bIns="45000" anchor="t" anchorCtr="0">
            <a:noAutofit/>
          </a:bodyPr>
          <a:lstStyle/>
          <a:p>
            <a:pPr marL="0" marR="0" lvl="0" indent="0" algn="l" rtl="0">
              <a:lnSpc>
                <a:spcPct val="100000"/>
              </a:lnSpc>
              <a:spcBef>
                <a:spcPts val="0"/>
              </a:spcBef>
              <a:spcAft>
                <a:spcPts val="0"/>
              </a:spcAft>
              <a:buNone/>
            </a:pPr>
            <a:r>
              <a:rPr lang="en-US" sz="2000" b="1" strike="noStrike">
                <a:solidFill>
                  <a:srgbClr val="000000"/>
                </a:solidFill>
                <a:latin typeface="Calibri"/>
                <a:ea typeface="Calibri"/>
                <a:cs typeface="Calibri"/>
                <a:sym typeface="Calibri"/>
              </a:rPr>
              <a:t>To create an RDF graph, perform these steps: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Define prefixes to URIs with the </a:t>
            </a:r>
            <a:r>
              <a:rPr lang="en-US" sz="2000" b="0" i="1" strike="noStrike">
                <a:solidFill>
                  <a:srgbClr val="000000"/>
                </a:solidFill>
                <a:latin typeface="Calibri"/>
                <a:ea typeface="Calibri"/>
                <a:cs typeface="Calibri"/>
                <a:sym typeface="Calibri"/>
              </a:rPr>
              <a:t>PREFIX</a:t>
            </a:r>
            <a:r>
              <a:rPr lang="en-US" sz="2000" b="0" strike="noStrike">
                <a:solidFill>
                  <a:srgbClr val="000000"/>
                </a:solidFill>
                <a:latin typeface="Calibri"/>
                <a:ea typeface="Calibri"/>
                <a:cs typeface="Calibri"/>
                <a:sym typeface="Calibri"/>
              </a:rPr>
              <a:t> keyword</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Use </a:t>
            </a:r>
            <a:r>
              <a:rPr lang="en-US" sz="2000" b="0" i="1" strike="noStrike">
                <a:solidFill>
                  <a:srgbClr val="000000"/>
                </a:solidFill>
                <a:latin typeface="Calibri"/>
                <a:ea typeface="Calibri"/>
                <a:cs typeface="Calibri"/>
                <a:sym typeface="Calibri"/>
              </a:rPr>
              <a:t>INSERT DATA </a:t>
            </a:r>
            <a:r>
              <a:rPr lang="en-US" sz="2000" b="0" strike="noStrike">
                <a:solidFill>
                  <a:srgbClr val="000000"/>
                </a:solidFill>
                <a:latin typeface="Calibri"/>
                <a:ea typeface="Calibri"/>
                <a:cs typeface="Calibri"/>
                <a:sym typeface="Calibri"/>
              </a:rPr>
              <a:t>to signify you want to insert statements. Write the subject-predicate-object statements (triples).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Execute this query.</a:t>
            </a:r>
            <a:endParaRPr sz="2000" b="0" strike="noStrike">
              <a:solidFill>
                <a:schemeClr val="dk1"/>
              </a:solidFill>
              <a:latin typeface="Arial"/>
              <a:ea typeface="Arial"/>
              <a:cs typeface="Arial"/>
              <a:sym typeface="Arial"/>
            </a:endParaRPr>
          </a:p>
        </p:txBody>
      </p:sp>
      <p:pic>
        <p:nvPicPr>
          <p:cNvPr id="510" name="Google Shape;510;p101"/>
          <p:cNvPicPr preferRelativeResize="0"/>
          <p:nvPr/>
        </p:nvPicPr>
        <p:blipFill rotWithShape="1">
          <a:blip r:embed="rId3">
            <a:alphaModFix/>
          </a:blip>
          <a:srcRect/>
          <a:stretch/>
        </p:blipFill>
        <p:spPr>
          <a:xfrm>
            <a:off x="1871640" y="3701520"/>
            <a:ext cx="8888040" cy="24256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02"/>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Using SPARQL to Select Triples</a:t>
            </a:r>
            <a:endParaRPr sz="4400" b="0" strike="noStrike">
              <a:latin typeface="Arial"/>
              <a:ea typeface="Arial"/>
              <a:cs typeface="Arial"/>
              <a:sym typeface="Arial"/>
            </a:endParaRPr>
          </a:p>
        </p:txBody>
      </p:sp>
      <p:sp>
        <p:nvSpPr>
          <p:cNvPr id="517" name="Google Shape;517;p102"/>
          <p:cNvSpPr/>
          <p:nvPr/>
        </p:nvSpPr>
        <p:spPr>
          <a:xfrm>
            <a:off x="1040400" y="1690560"/>
            <a:ext cx="9838440" cy="1958040"/>
          </a:xfrm>
          <a:prstGeom prst="rect">
            <a:avLst/>
          </a:prstGeom>
          <a:noFill/>
          <a:ln>
            <a:noFill/>
          </a:ln>
        </p:spPr>
        <p:txBody>
          <a:bodyPr spcFirstLastPara="1" wrap="square" lIns="34200" tIns="45000" rIns="34200" bIns="45000" anchor="t" anchorCtr="0">
            <a:noAutofit/>
          </a:bodyPr>
          <a:lstStyle/>
          <a:p>
            <a:pPr marL="0" marR="0" lvl="0" indent="0" algn="l" rtl="0">
              <a:lnSpc>
                <a:spcPct val="100000"/>
              </a:lnSpc>
              <a:spcBef>
                <a:spcPts val="0"/>
              </a:spcBef>
              <a:spcAft>
                <a:spcPts val="0"/>
              </a:spcAft>
              <a:buNone/>
            </a:pPr>
            <a:r>
              <a:rPr lang="en-US" sz="2000" b="1" strike="noStrike">
                <a:solidFill>
                  <a:srgbClr val="000000"/>
                </a:solidFill>
                <a:latin typeface="Calibri"/>
                <a:ea typeface="Calibri"/>
                <a:cs typeface="Calibri"/>
                <a:sym typeface="Calibri"/>
              </a:rPr>
              <a:t>To access the RDF graph you just created, perform these steps: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Define prefixes to URIs with the </a:t>
            </a:r>
            <a:r>
              <a:rPr lang="en-US" sz="2000" b="0" i="1" strike="noStrike">
                <a:solidFill>
                  <a:srgbClr val="000000"/>
                </a:solidFill>
                <a:latin typeface="Calibri"/>
                <a:ea typeface="Calibri"/>
                <a:cs typeface="Calibri"/>
                <a:sym typeface="Calibri"/>
              </a:rPr>
              <a:t>PREFIX</a:t>
            </a:r>
            <a:r>
              <a:rPr lang="en-US" sz="2000" b="0" strike="noStrike">
                <a:solidFill>
                  <a:srgbClr val="000000"/>
                </a:solidFill>
                <a:latin typeface="Calibri"/>
                <a:ea typeface="Calibri"/>
                <a:cs typeface="Calibri"/>
                <a:sym typeface="Calibri"/>
              </a:rPr>
              <a:t> keyword. </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Use </a:t>
            </a:r>
            <a:r>
              <a:rPr lang="en-US" sz="2000" b="0" i="1" strike="noStrike">
                <a:solidFill>
                  <a:srgbClr val="000000"/>
                </a:solidFill>
                <a:latin typeface="Calibri"/>
                <a:ea typeface="Calibri"/>
                <a:cs typeface="Calibri"/>
                <a:sym typeface="Calibri"/>
              </a:rPr>
              <a:t>SELECT</a:t>
            </a:r>
            <a:r>
              <a:rPr lang="en-US" sz="2000" b="0" strike="noStrike">
                <a:solidFill>
                  <a:srgbClr val="000000"/>
                </a:solidFill>
                <a:latin typeface="Calibri"/>
                <a:ea typeface="Calibri"/>
                <a:cs typeface="Calibri"/>
                <a:sym typeface="Calibri"/>
              </a:rPr>
              <a:t> to signify you want to select certain information, and </a:t>
            </a:r>
            <a:r>
              <a:rPr lang="en-US" sz="2000" b="0" i="1" strike="noStrike">
                <a:solidFill>
                  <a:srgbClr val="000000"/>
                </a:solidFill>
                <a:latin typeface="Calibri"/>
                <a:ea typeface="Calibri"/>
                <a:cs typeface="Calibri"/>
                <a:sym typeface="Calibri"/>
              </a:rPr>
              <a:t>WHERE</a:t>
            </a:r>
            <a:r>
              <a:rPr lang="en-US" sz="2000" b="0" strike="noStrike">
                <a:solidFill>
                  <a:srgbClr val="000000"/>
                </a:solidFill>
                <a:latin typeface="Calibri"/>
                <a:ea typeface="Calibri"/>
                <a:cs typeface="Calibri"/>
                <a:sym typeface="Calibri"/>
              </a:rPr>
              <a:t> to signify your conditions, restrictions and filters.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Execute this query.</a:t>
            </a:r>
            <a:endParaRPr sz="2000" b="0" strike="noStrike">
              <a:solidFill>
                <a:schemeClr val="dk1"/>
              </a:solidFill>
              <a:latin typeface="Arial"/>
              <a:ea typeface="Arial"/>
              <a:cs typeface="Arial"/>
              <a:sym typeface="Arial"/>
            </a:endParaRPr>
          </a:p>
        </p:txBody>
      </p:sp>
      <p:pic>
        <p:nvPicPr>
          <p:cNvPr id="518" name="Google Shape;518;p102"/>
          <p:cNvPicPr preferRelativeResize="0"/>
          <p:nvPr/>
        </p:nvPicPr>
        <p:blipFill rotWithShape="1">
          <a:blip r:embed="rId3">
            <a:alphaModFix/>
          </a:blip>
          <a:srcRect/>
          <a:stretch/>
        </p:blipFill>
        <p:spPr>
          <a:xfrm>
            <a:off x="1847880" y="3930480"/>
            <a:ext cx="8223480" cy="21207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03"/>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Using SPARQL to Find Prolific Actors</a:t>
            </a:r>
            <a:endParaRPr sz="4400" b="0" strike="noStrike">
              <a:latin typeface="Arial"/>
              <a:ea typeface="Arial"/>
              <a:cs typeface="Arial"/>
              <a:sym typeface="Arial"/>
            </a:endParaRPr>
          </a:p>
        </p:txBody>
      </p:sp>
      <p:sp>
        <p:nvSpPr>
          <p:cNvPr id="525" name="Google Shape;525;p103"/>
          <p:cNvSpPr/>
          <p:nvPr/>
        </p:nvSpPr>
        <p:spPr>
          <a:xfrm>
            <a:off x="1486080" y="1690560"/>
            <a:ext cx="8876520" cy="1653120"/>
          </a:xfrm>
          <a:prstGeom prst="rect">
            <a:avLst/>
          </a:prstGeom>
          <a:noFill/>
          <a:ln>
            <a:noFill/>
          </a:ln>
        </p:spPr>
        <p:txBody>
          <a:bodyPr spcFirstLastPara="1" wrap="square" lIns="34200" tIns="45000" rIns="34200" bIns="45000" anchor="t" anchorCtr="0">
            <a:noAutofit/>
          </a:bodyPr>
          <a:lstStyle/>
          <a:p>
            <a:pPr marL="0" marR="0" lvl="0" indent="0" algn="l" rtl="0">
              <a:lnSpc>
                <a:spcPct val="100000"/>
              </a:lnSpc>
              <a:spcBef>
                <a:spcPts val="0"/>
              </a:spcBef>
              <a:spcAft>
                <a:spcPts val="0"/>
              </a:spcAft>
              <a:buNone/>
            </a:pPr>
            <a:r>
              <a:rPr lang="en-US" sz="2000" b="1" strike="noStrike">
                <a:solidFill>
                  <a:srgbClr val="000000"/>
                </a:solidFill>
                <a:latin typeface="Calibri"/>
                <a:ea typeface="Calibri"/>
                <a:cs typeface="Calibri"/>
                <a:sym typeface="Calibri"/>
              </a:rPr>
              <a:t>To find actors who stars in multiple movies, first find out if such an actor exists: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Define prefixes to URIs with the </a:t>
            </a:r>
            <a:r>
              <a:rPr lang="en-US" sz="2000" b="0" i="1" strike="noStrike">
                <a:solidFill>
                  <a:srgbClr val="000000"/>
                </a:solidFill>
                <a:latin typeface="Calibri"/>
                <a:ea typeface="Calibri"/>
                <a:cs typeface="Calibri"/>
                <a:sym typeface="Calibri"/>
              </a:rPr>
              <a:t>PREFIX</a:t>
            </a:r>
            <a:r>
              <a:rPr lang="en-US" sz="2000" b="0" strike="noStrike">
                <a:solidFill>
                  <a:srgbClr val="000000"/>
                </a:solidFill>
                <a:latin typeface="Calibri"/>
                <a:ea typeface="Calibri"/>
                <a:cs typeface="Calibri"/>
                <a:sym typeface="Calibri"/>
              </a:rPr>
              <a:t> keyword </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Use </a:t>
            </a:r>
            <a:r>
              <a:rPr lang="en-US" sz="2000" b="0" i="1" strike="noStrike">
                <a:solidFill>
                  <a:srgbClr val="000000"/>
                </a:solidFill>
                <a:latin typeface="Calibri"/>
                <a:ea typeface="Calibri"/>
                <a:cs typeface="Calibri"/>
                <a:sym typeface="Calibri"/>
              </a:rPr>
              <a:t>ASK</a:t>
            </a:r>
            <a:r>
              <a:rPr lang="en-US" sz="2000" b="0" strike="noStrike">
                <a:solidFill>
                  <a:srgbClr val="000000"/>
                </a:solidFill>
                <a:latin typeface="Calibri"/>
                <a:ea typeface="Calibri"/>
                <a:cs typeface="Calibri"/>
                <a:sym typeface="Calibri"/>
              </a:rPr>
              <a:t> to discover whether an actor is starring in two (or more) different movies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Use </a:t>
            </a:r>
            <a:r>
              <a:rPr lang="en-US" sz="2000" b="0" i="1" strike="noStrike">
                <a:solidFill>
                  <a:srgbClr val="000000"/>
                </a:solidFill>
                <a:latin typeface="Calibri"/>
                <a:ea typeface="Calibri"/>
                <a:cs typeface="Calibri"/>
                <a:sym typeface="Calibri"/>
              </a:rPr>
              <a:t>WHERE</a:t>
            </a:r>
            <a:r>
              <a:rPr lang="en-US" sz="2000" b="0" strike="noStrike">
                <a:solidFill>
                  <a:srgbClr val="000000"/>
                </a:solidFill>
                <a:latin typeface="Calibri"/>
                <a:ea typeface="Calibri"/>
                <a:cs typeface="Calibri"/>
                <a:sym typeface="Calibri"/>
              </a:rPr>
              <a:t> to signify those conditions.</a:t>
            </a:r>
            <a:endParaRPr sz="2000" b="0" strike="noStrike">
              <a:solidFill>
                <a:schemeClr val="dk1"/>
              </a:solidFill>
              <a:latin typeface="Arial"/>
              <a:ea typeface="Arial"/>
              <a:cs typeface="Arial"/>
              <a:sym typeface="Arial"/>
            </a:endParaRPr>
          </a:p>
        </p:txBody>
      </p:sp>
      <p:pic>
        <p:nvPicPr>
          <p:cNvPr id="526" name="Google Shape;526;p103"/>
          <p:cNvPicPr preferRelativeResize="0"/>
          <p:nvPr/>
        </p:nvPicPr>
        <p:blipFill rotWithShape="1">
          <a:blip r:embed="rId3">
            <a:alphaModFix/>
          </a:blip>
          <a:srcRect/>
          <a:stretch/>
        </p:blipFill>
        <p:spPr>
          <a:xfrm>
            <a:off x="1298520" y="3993480"/>
            <a:ext cx="9918360" cy="21085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104"/>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Using SPARQL to Find Prolific Actors</a:t>
            </a:r>
            <a:endParaRPr sz="4400" b="0" strike="noStrike">
              <a:latin typeface="Arial"/>
              <a:ea typeface="Arial"/>
              <a:cs typeface="Arial"/>
              <a:sym typeface="Arial"/>
            </a:endParaRPr>
          </a:p>
        </p:txBody>
      </p:sp>
      <p:sp>
        <p:nvSpPr>
          <p:cNvPr id="533" name="Google Shape;533;p104"/>
          <p:cNvSpPr/>
          <p:nvPr/>
        </p:nvSpPr>
        <p:spPr>
          <a:xfrm>
            <a:off x="1047600" y="1825920"/>
            <a:ext cx="10067040" cy="1843560"/>
          </a:xfrm>
          <a:prstGeom prst="rect">
            <a:avLst/>
          </a:prstGeom>
          <a:noFill/>
          <a:ln>
            <a:noFill/>
          </a:ln>
        </p:spPr>
        <p:txBody>
          <a:bodyPr spcFirstLastPara="1" wrap="square" lIns="34200" tIns="45000" rIns="34200" bIns="45000" anchor="t" anchorCtr="0">
            <a:noAutofit/>
          </a:bodyPr>
          <a:lstStyle/>
          <a:p>
            <a:pPr marL="0" marR="0" lvl="0" indent="0" algn="l" rtl="0">
              <a:lnSpc>
                <a:spcPct val="100000"/>
              </a:lnSpc>
              <a:spcBef>
                <a:spcPts val="0"/>
              </a:spcBef>
              <a:spcAft>
                <a:spcPts val="0"/>
              </a:spcAft>
              <a:buNone/>
            </a:pPr>
            <a:r>
              <a:rPr lang="en-US" sz="2000" b="1" strike="noStrike">
                <a:solidFill>
                  <a:srgbClr val="000000"/>
                </a:solidFill>
                <a:latin typeface="Calibri"/>
                <a:ea typeface="Calibri"/>
                <a:cs typeface="Calibri"/>
                <a:sym typeface="Calibri"/>
              </a:rPr>
              <a:t>Now that we know at least one such actor exists, perform these steps to find each actor and pair of movies:</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Define prefixes to URIs with the </a:t>
            </a:r>
            <a:r>
              <a:rPr lang="en-US" sz="2000" b="0" i="1" strike="noStrike">
                <a:solidFill>
                  <a:srgbClr val="000000"/>
                </a:solidFill>
                <a:latin typeface="Calibri"/>
                <a:ea typeface="Calibri"/>
                <a:cs typeface="Calibri"/>
                <a:sym typeface="Calibri"/>
              </a:rPr>
              <a:t>PREFIX</a:t>
            </a:r>
            <a:r>
              <a:rPr lang="en-US" sz="2000" b="0" strike="noStrike">
                <a:solidFill>
                  <a:srgbClr val="000000"/>
                </a:solidFill>
                <a:latin typeface="Calibri"/>
                <a:ea typeface="Calibri"/>
                <a:cs typeface="Calibri"/>
                <a:sym typeface="Calibri"/>
              </a:rPr>
              <a:t> keyword </a:t>
            </a:r>
            <a:endParaRPr sz="2000" b="0" strike="noStrike">
              <a:solidFill>
                <a:schemeClr val="dk1"/>
              </a:solidFill>
              <a:latin typeface="Arial"/>
              <a:ea typeface="Arial"/>
              <a:cs typeface="Arial"/>
              <a:sym typeface="Arial"/>
            </a:endParaRPr>
          </a:p>
          <a:p>
            <a:pPr marL="214200" marR="0" lvl="0" indent="-214200" algn="l" rtl="0">
              <a:lnSpc>
                <a:spcPct val="100000"/>
              </a:lnSpc>
              <a:spcBef>
                <a:spcPts val="901"/>
              </a:spcBef>
              <a:spcAft>
                <a:spcPts val="0"/>
              </a:spcAft>
              <a:buClr>
                <a:srgbClr val="FF1900"/>
              </a:buClr>
              <a:buSzPts val="2000"/>
              <a:buFont typeface="Arial"/>
              <a:buChar char="•"/>
            </a:pPr>
            <a:r>
              <a:rPr lang="en-US" sz="2000" b="0" strike="noStrike">
                <a:solidFill>
                  <a:srgbClr val="000000"/>
                </a:solidFill>
                <a:latin typeface="Calibri"/>
                <a:ea typeface="Calibri"/>
                <a:cs typeface="Calibri"/>
                <a:sym typeface="Calibri"/>
              </a:rPr>
              <a:t>Use </a:t>
            </a:r>
            <a:r>
              <a:rPr lang="en-US" sz="2000" b="0" i="1" strike="noStrike">
                <a:solidFill>
                  <a:srgbClr val="000000"/>
                </a:solidFill>
                <a:latin typeface="Calibri"/>
                <a:ea typeface="Calibri"/>
                <a:cs typeface="Calibri"/>
                <a:sym typeface="Calibri"/>
              </a:rPr>
              <a:t>SELECT</a:t>
            </a:r>
            <a:r>
              <a:rPr lang="en-US" sz="2000" b="0" strike="noStrike">
                <a:solidFill>
                  <a:srgbClr val="000000"/>
                </a:solidFill>
                <a:latin typeface="Calibri"/>
                <a:ea typeface="Calibri"/>
                <a:cs typeface="Calibri"/>
                <a:sym typeface="Calibri"/>
              </a:rPr>
              <a:t> to signify you want to select an actor and 2 movies, and </a:t>
            </a:r>
            <a:r>
              <a:rPr lang="en-US" sz="2000" b="0" i="1" strike="noStrike">
                <a:solidFill>
                  <a:srgbClr val="000000"/>
                </a:solidFill>
                <a:latin typeface="Calibri"/>
                <a:ea typeface="Calibri"/>
                <a:cs typeface="Calibri"/>
                <a:sym typeface="Calibri"/>
              </a:rPr>
              <a:t>WHERE</a:t>
            </a:r>
            <a:r>
              <a:rPr lang="en-US" sz="2000" b="0" strike="noStrike">
                <a:solidFill>
                  <a:srgbClr val="000000"/>
                </a:solidFill>
                <a:latin typeface="Calibri"/>
                <a:ea typeface="Calibri"/>
                <a:cs typeface="Calibri"/>
                <a:sym typeface="Calibri"/>
              </a:rPr>
              <a:t> to signify your conditions.</a:t>
            </a:r>
            <a:endParaRPr sz="2000" b="0" strike="noStrike">
              <a:solidFill>
                <a:schemeClr val="dk1"/>
              </a:solidFill>
              <a:latin typeface="Arial"/>
              <a:ea typeface="Arial"/>
              <a:cs typeface="Arial"/>
              <a:sym typeface="Arial"/>
            </a:endParaRPr>
          </a:p>
        </p:txBody>
      </p:sp>
      <p:pic>
        <p:nvPicPr>
          <p:cNvPr id="534" name="Google Shape;534;p104"/>
          <p:cNvPicPr preferRelativeResize="0"/>
          <p:nvPr/>
        </p:nvPicPr>
        <p:blipFill rotWithShape="1">
          <a:blip r:embed="rId3">
            <a:alphaModFix/>
          </a:blip>
          <a:srcRect/>
          <a:stretch/>
        </p:blipFill>
        <p:spPr>
          <a:xfrm>
            <a:off x="1991160" y="4188960"/>
            <a:ext cx="7992000" cy="1889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05"/>
          <p:cNvSpPr txBox="1">
            <a:spLocks noGrp="1"/>
          </p:cNvSpPr>
          <p:nvPr>
            <p:ph type="title"/>
          </p:nvPr>
        </p:nvSpPr>
        <p:spPr>
          <a:xfrm>
            <a:off x="770760" y="239400"/>
            <a:ext cx="10515240" cy="1324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Conocimiento procesado por maquinas</a:t>
            </a:r>
            <a:endParaRPr sz="4400" b="0" strike="noStrike">
              <a:latin typeface="Arial"/>
              <a:ea typeface="Arial"/>
              <a:cs typeface="Arial"/>
              <a:sym typeface="Arial"/>
            </a:endParaRPr>
          </a:p>
        </p:txBody>
      </p:sp>
      <p:pic>
        <p:nvPicPr>
          <p:cNvPr id="540" name="Google Shape;540;p105"/>
          <p:cNvPicPr preferRelativeResize="0"/>
          <p:nvPr/>
        </p:nvPicPr>
        <p:blipFill rotWithShape="1">
          <a:blip r:embed="rId3">
            <a:alphaModFix/>
          </a:blip>
          <a:srcRect/>
          <a:stretch/>
        </p:blipFill>
        <p:spPr>
          <a:xfrm>
            <a:off x="2347200" y="1494360"/>
            <a:ext cx="7009560" cy="52477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106"/>
          <p:cNvSpPr txBox="1">
            <a:spLocks noGrp="1"/>
          </p:cNvSpPr>
          <p:nvPr>
            <p:ph type="title" idx="4294967295"/>
          </p:nvPr>
        </p:nvSpPr>
        <p:spPr>
          <a:xfrm>
            <a:off x="2025000" y="1283400"/>
            <a:ext cx="7771680" cy="1667520"/>
          </a:xfrm>
          <a:prstGeom prst="rect">
            <a:avLst/>
          </a:prstGeom>
          <a:noFill/>
          <a:ln>
            <a:noFill/>
          </a:ln>
        </p:spPr>
        <p:txBody>
          <a:bodyPr spcFirstLastPara="1" wrap="square" lIns="90000" tIns="45000" rIns="90000" bIns="45000" anchor="b" anchorCtr="0">
            <a:normAutofit fontScale="95000"/>
          </a:bodyPr>
          <a:lstStyle/>
          <a:p>
            <a:pPr marL="0" marR="0" lvl="0" indent="0" algn="l" rtl="0">
              <a:lnSpc>
                <a:spcPct val="90000"/>
              </a:lnSpc>
              <a:spcBef>
                <a:spcPts val="0"/>
              </a:spcBef>
              <a:spcAft>
                <a:spcPts val="0"/>
              </a:spcAft>
              <a:buClr>
                <a:srgbClr val="000000"/>
              </a:buClr>
              <a:buSzPct val="100000"/>
              <a:buFont typeface="Calibri"/>
              <a:buNone/>
            </a:pPr>
            <a:r>
              <a:rPr lang="en-US" sz="6000" b="0" i="0" u="none" strike="noStrike" cap="none">
                <a:solidFill>
                  <a:srgbClr val="000000"/>
                </a:solidFill>
                <a:latin typeface="Calibri"/>
                <a:ea typeface="Calibri"/>
                <a:cs typeface="Calibri"/>
                <a:sym typeface="Calibri"/>
              </a:rPr>
              <a:t>RDFS y el razonamiento automático</a:t>
            </a:r>
            <a:endParaRPr sz="6000" b="0" i="0" u="none" strike="noStrike" cap="none">
              <a:solidFill>
                <a:schemeClr val="dk1"/>
              </a:solidFill>
              <a:latin typeface="Arial"/>
              <a:ea typeface="Arial"/>
              <a:cs typeface="Arial"/>
              <a:sym typeface="Arial"/>
            </a:endParaRPr>
          </a:p>
        </p:txBody>
      </p:sp>
      <p:sp>
        <p:nvSpPr>
          <p:cNvPr id="547" name="Google Shape;547;p106"/>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r>
              <a:rPr lang="en-US" sz="1200" b="0" strike="noStrike">
                <a:solidFill>
                  <a:srgbClr val="8B8B8B"/>
                </a:solidFill>
                <a:latin typeface="Calibri"/>
                <a:ea typeface="Calibri"/>
                <a:cs typeface="Calibri"/>
                <a:sym typeface="Calibri"/>
              </a:rPr>
              <a:t>#</a:t>
            </a:r>
            <a:fld id="{00000000-1234-1234-1234-123412341234}" type="slidenum">
              <a:rPr lang="en-US" sz="1200" b="0" strike="noStrike">
                <a:solidFill>
                  <a:srgbClr val="8B8B8B"/>
                </a:solidFill>
                <a:latin typeface="Calibri"/>
                <a:ea typeface="Calibri"/>
                <a:cs typeface="Calibri"/>
                <a:sym typeface="Calibri"/>
              </a:rPr>
              <a:t>28</a:t>
            </a:fld>
            <a:endParaRPr sz="1200" b="0" strike="noStrike">
              <a:solidFill>
                <a:schemeClr val="dk1"/>
              </a:solidFill>
              <a:latin typeface="Times New Roman"/>
              <a:ea typeface="Times New Roman"/>
              <a:cs typeface="Times New Roman"/>
              <a:sym typeface="Times New Roman"/>
            </a:endParaRPr>
          </a:p>
        </p:txBody>
      </p:sp>
      <p:pic>
        <p:nvPicPr>
          <p:cNvPr id="548" name="Google Shape;548;p106" descr="graph"/>
          <p:cNvPicPr preferRelativeResize="0"/>
          <p:nvPr/>
        </p:nvPicPr>
        <p:blipFill rotWithShape="1">
          <a:blip r:embed="rId3">
            <a:alphaModFix/>
          </a:blip>
          <a:srcRect/>
          <a:stretch/>
        </p:blipFill>
        <p:spPr>
          <a:xfrm rot="-5400000">
            <a:off x="6682320" y="1352160"/>
            <a:ext cx="2052000" cy="5990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2"/>
        <p:cNvGrpSpPr/>
        <p:nvPr/>
      </p:nvGrpSpPr>
      <p:grpSpPr>
        <a:xfrm>
          <a:off x="0" y="0"/>
          <a:ext cx="0" cy="0"/>
          <a:chOff x="0" y="0"/>
          <a:chExt cx="0" cy="0"/>
        </a:xfrm>
      </p:grpSpPr>
      <p:sp>
        <p:nvSpPr>
          <p:cNvPr id="553" name="Google Shape;553;p107"/>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07"/>
          <p:cNvSpPr txBox="1">
            <a:spLocks noGrp="1"/>
          </p:cNvSpPr>
          <p:nvPr>
            <p:ph type="title" idx="4294967295"/>
          </p:nvPr>
        </p:nvSpPr>
        <p:spPr>
          <a:xfrm>
            <a:off x="838080" y="365040"/>
            <a:ext cx="10514880" cy="1324800"/>
          </a:xfrm>
          <a:prstGeom prst="rect">
            <a:avLst/>
          </a:prstGeom>
          <a:noFill/>
          <a:ln>
            <a:noFill/>
          </a:ln>
        </p:spPr>
        <p:txBody>
          <a:bodyPr spcFirstLastPara="1" wrap="square" lIns="90000" tIns="45000" rIns="90000" bIns="45000" anchor="ctr" anchorCtr="0">
            <a:normAutofit/>
          </a:bodyPr>
          <a:lstStyle/>
          <a:p>
            <a:pPr marL="0" marR="0" lvl="0" indent="0" algn="l" rtl="0">
              <a:lnSpc>
                <a:spcPct val="90000"/>
              </a:lnSpc>
              <a:spcBef>
                <a:spcPts val="0"/>
              </a:spcBef>
              <a:spcAft>
                <a:spcPts val="0"/>
              </a:spcAft>
              <a:buClr>
                <a:srgbClr val="000000"/>
              </a:buClr>
              <a:buSzPts val="5400"/>
              <a:buFont typeface="Calibri"/>
              <a:buNone/>
            </a:pPr>
            <a:r>
              <a:rPr lang="en-US" sz="5400" b="0" i="0" u="none" strike="noStrike" cap="none">
                <a:solidFill>
                  <a:srgbClr val="000000"/>
                </a:solidFill>
                <a:latin typeface="Calibri"/>
                <a:ea typeface="Calibri"/>
                <a:cs typeface="Calibri"/>
                <a:sym typeface="Calibri"/>
              </a:rPr>
              <a:t>¿Qué es RDFS?</a:t>
            </a:r>
            <a:endParaRPr sz="5400" b="0" i="0" u="none" strike="noStrike" cap="none">
              <a:solidFill>
                <a:schemeClr val="dk1"/>
              </a:solidFill>
              <a:latin typeface="Arial"/>
              <a:ea typeface="Arial"/>
              <a:cs typeface="Arial"/>
              <a:sym typeface="Arial"/>
            </a:endParaRPr>
          </a:p>
        </p:txBody>
      </p:sp>
      <p:sp>
        <p:nvSpPr>
          <p:cNvPr id="555" name="Google Shape;555;p107"/>
          <p:cNvSpPr/>
          <p:nvPr/>
        </p:nvSpPr>
        <p:spPr>
          <a:xfrm>
            <a:off x="668880" y="1677240"/>
            <a:ext cx="10853280" cy="17640"/>
          </a:xfrm>
          <a:custGeom>
            <a:avLst/>
            <a:gdLst/>
            <a:ahLst/>
            <a:cxnLst/>
            <a:rect l="l" t="t" r="r" b="b"/>
            <a:pathLst>
              <a:path w="10853928" h="18288"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7"/>
          <p:cNvSpPr txBox="1">
            <a:spLocks noGrp="1"/>
          </p:cNvSpPr>
          <p:nvPr>
            <p:ph type="body" idx="4294967295"/>
          </p:nvPr>
        </p:nvSpPr>
        <p:spPr>
          <a:xfrm>
            <a:off x="838080" y="1929240"/>
            <a:ext cx="10514880" cy="4251240"/>
          </a:xfrm>
          <a:prstGeom prst="rect">
            <a:avLst/>
          </a:prstGeom>
          <a:noFill/>
          <a:ln>
            <a:noFill/>
          </a:ln>
        </p:spPr>
        <p:txBody>
          <a:bodyPr spcFirstLastPara="1" wrap="square" lIns="90000" tIns="45000" rIns="90000" bIns="45000" anchor="t"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Agrega</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Conceptos tales como Recurso, Literal, Clase y Tipo de Datos</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Relaciones como subClassOf, subPropertyOf, dominio y rango</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Proporciona los medios para definir</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Clases y propiedades</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Jerarquías de clases y propiedades</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Incluye "reglas de vinculación", es decir, axiomas para inferir nuevos triples a partir de los existentes</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grpSp>
        <p:nvGrpSpPr>
          <p:cNvPr id="340" name="Google Shape;340;p81"/>
          <p:cNvGrpSpPr/>
          <p:nvPr/>
        </p:nvGrpSpPr>
        <p:grpSpPr>
          <a:xfrm>
            <a:off x="1352549" y="615314"/>
            <a:ext cx="9363075" cy="5617845"/>
            <a:chOff x="0" y="329564"/>
            <a:chExt cx="9363075" cy="5617845"/>
          </a:xfrm>
        </p:grpSpPr>
        <p:sp>
          <p:nvSpPr>
            <p:cNvPr id="341" name="Google Shape;341;p81"/>
            <p:cNvSpPr/>
            <p:nvPr/>
          </p:nvSpPr>
          <p:spPr>
            <a:xfrm>
              <a:off x="0" y="329564"/>
              <a:ext cx="9363075" cy="5617845"/>
            </a:xfrm>
            <a:prstGeom prst="rect">
              <a:avLst/>
            </a:prstGeom>
            <a:solidFill>
              <a:schemeClr val="lt1"/>
            </a:solidFill>
            <a:ln w="254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1"/>
            <p:cNvSpPr txBox="1"/>
            <p:nvPr/>
          </p:nvSpPr>
          <p:spPr>
            <a:xfrm>
              <a:off x="0" y="329564"/>
              <a:ext cx="9363075" cy="5617845"/>
            </a:xfrm>
            <a:prstGeom prst="rect">
              <a:avLst/>
            </a:prstGeom>
            <a:noFill/>
            <a:ln>
              <a:noFill/>
            </a:ln>
          </p:spPr>
          <p:txBody>
            <a:bodyPr spcFirstLastPara="1" wrap="square" lIns="125725" tIns="125725" rIns="125725" bIns="125725" anchor="ctr" anchorCtr="0">
              <a:noAutofit/>
            </a:bodyPr>
            <a:lstStyle/>
            <a:p>
              <a:pPr marL="0" marR="0" lvl="0" indent="0" algn="ctr" rtl="0">
                <a:lnSpc>
                  <a:spcPct val="90000"/>
                </a:lnSpc>
                <a:spcBef>
                  <a:spcPts val="0"/>
                </a:spcBef>
                <a:spcAft>
                  <a:spcPts val="0"/>
                </a:spcAft>
                <a:buClr>
                  <a:schemeClr val="lt1"/>
                </a:buClr>
                <a:buSzPts val="3300"/>
                <a:buFont typeface="Arial"/>
                <a:buNone/>
              </a:pPr>
              <a:r>
                <a:rPr lang="en-US" sz="3300" b="0" i="0" u="none" strike="noStrike" cap="none" dirty="0">
                  <a:solidFill>
                    <a:schemeClr val="tx1"/>
                  </a:solidFill>
                  <a:latin typeface="Arial"/>
                  <a:ea typeface="Arial"/>
                  <a:cs typeface="Arial"/>
                  <a:sym typeface="Arial"/>
                </a:rPr>
                <a:t>En 1991, Sir Tim Berners-Lee </a:t>
              </a:r>
              <a:r>
                <a:rPr lang="en-US" sz="3300" b="0" i="0" u="none" strike="noStrike" cap="none" dirty="0" err="1">
                  <a:solidFill>
                    <a:schemeClr val="tx1"/>
                  </a:solidFill>
                  <a:latin typeface="Arial"/>
                  <a:ea typeface="Arial"/>
                  <a:cs typeface="Arial"/>
                  <a:sym typeface="Arial"/>
                </a:rPr>
                <a:t>lanzó</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el</a:t>
              </a:r>
              <a:r>
                <a:rPr lang="en-US" sz="3300" b="0" i="0" u="none" strike="noStrike" cap="none" dirty="0">
                  <a:solidFill>
                    <a:schemeClr val="tx1"/>
                  </a:solidFill>
                  <a:latin typeface="Arial"/>
                  <a:ea typeface="Arial"/>
                  <a:cs typeface="Arial"/>
                  <a:sym typeface="Arial"/>
                </a:rPr>
                <a:t> primer sitio web. </a:t>
              </a:r>
              <a:r>
                <a:rPr lang="en-US" sz="3300" b="0" i="0" u="none" strike="noStrike" cap="none" dirty="0" err="1">
                  <a:solidFill>
                    <a:schemeClr val="tx1"/>
                  </a:solidFill>
                  <a:latin typeface="Arial"/>
                  <a:ea typeface="Arial"/>
                  <a:cs typeface="Arial"/>
                  <a:sym typeface="Arial"/>
                </a:rPr>
                <a:t>Aunque</a:t>
              </a:r>
              <a:r>
                <a:rPr lang="en-US" sz="3300" b="0" i="0" u="none" strike="noStrike" cap="none" dirty="0">
                  <a:solidFill>
                    <a:schemeClr val="tx1"/>
                  </a:solidFill>
                  <a:latin typeface="Arial"/>
                  <a:ea typeface="Arial"/>
                  <a:cs typeface="Arial"/>
                  <a:sym typeface="Arial"/>
                </a:rPr>
                <a:t> simple, </a:t>
              </a:r>
              <a:r>
                <a:rPr lang="en-US" sz="3300" b="0" i="0" u="none" strike="noStrike" cap="none" dirty="0" err="1">
                  <a:solidFill>
                    <a:schemeClr val="tx1"/>
                  </a:solidFill>
                  <a:latin typeface="Arial"/>
                  <a:ea typeface="Arial"/>
                  <a:cs typeface="Arial"/>
                  <a:sym typeface="Arial"/>
                </a:rPr>
                <a:t>representó</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años</a:t>
              </a:r>
              <a:r>
                <a:rPr lang="en-US" sz="3300" b="0" i="0" u="none" strike="noStrike" cap="none" dirty="0">
                  <a:solidFill>
                    <a:schemeClr val="tx1"/>
                  </a:solidFill>
                  <a:latin typeface="Arial"/>
                  <a:ea typeface="Arial"/>
                  <a:cs typeface="Arial"/>
                  <a:sym typeface="Arial"/>
                </a:rPr>
                <a:t> de </a:t>
              </a:r>
              <a:r>
                <a:rPr lang="en-US" sz="3300" b="0" i="0" u="none" strike="noStrike" cap="none" dirty="0" err="1">
                  <a:solidFill>
                    <a:schemeClr val="tx1"/>
                  </a:solidFill>
                  <a:latin typeface="Arial"/>
                  <a:ea typeface="Arial"/>
                  <a:cs typeface="Arial"/>
                  <a:sym typeface="Arial"/>
                </a:rPr>
                <a:t>investigación</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sobre</a:t>
              </a:r>
              <a:r>
                <a:rPr lang="en-US" sz="3300" b="0" i="0" u="none" strike="noStrike" cap="none" dirty="0">
                  <a:solidFill>
                    <a:schemeClr val="tx1"/>
                  </a:solidFill>
                  <a:latin typeface="Arial"/>
                  <a:ea typeface="Arial"/>
                  <a:cs typeface="Arial"/>
                  <a:sym typeface="Arial"/>
                </a:rPr>
                <a:t> la </a:t>
              </a:r>
              <a:r>
                <a:rPr lang="en-US" sz="3300" b="0" i="0" u="none" strike="noStrike" cap="none" dirty="0" err="1">
                  <a:solidFill>
                    <a:schemeClr val="tx1"/>
                  </a:solidFill>
                  <a:latin typeface="Arial"/>
                  <a:ea typeface="Arial"/>
                  <a:cs typeface="Arial"/>
                  <a:sym typeface="Arial"/>
                </a:rPr>
                <a:t>mejor</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manera</a:t>
              </a:r>
              <a:r>
                <a:rPr lang="en-US" sz="3300" b="0" i="0" u="none" strike="noStrike" cap="none" dirty="0">
                  <a:solidFill>
                    <a:schemeClr val="tx1"/>
                  </a:solidFill>
                  <a:latin typeface="Arial"/>
                  <a:ea typeface="Arial"/>
                  <a:cs typeface="Arial"/>
                  <a:sym typeface="Arial"/>
                </a:rPr>
                <a:t> de </a:t>
              </a:r>
              <a:r>
                <a:rPr lang="en-US" sz="3300" b="0" i="0" u="none" strike="noStrike" cap="none" dirty="0" err="1">
                  <a:solidFill>
                    <a:schemeClr val="tx1"/>
                  </a:solidFill>
                  <a:latin typeface="Arial"/>
                  <a:ea typeface="Arial"/>
                  <a:cs typeface="Arial"/>
                  <a:sym typeface="Arial"/>
                </a:rPr>
                <a:t>compartir</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documentos</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dentro</a:t>
              </a:r>
              <a:r>
                <a:rPr lang="en-US" sz="3300" b="0" i="0" u="none" strike="noStrike" cap="none" dirty="0">
                  <a:solidFill>
                    <a:schemeClr val="tx1"/>
                  </a:solidFill>
                  <a:latin typeface="Arial"/>
                  <a:ea typeface="Arial"/>
                  <a:cs typeface="Arial"/>
                  <a:sym typeface="Arial"/>
                </a:rPr>
                <a:t> de </a:t>
              </a:r>
              <a:r>
                <a:rPr lang="en-US" sz="3300" b="0" i="0" u="none" strike="noStrike" cap="none" dirty="0" err="1">
                  <a:solidFill>
                    <a:schemeClr val="tx1"/>
                  </a:solidFill>
                  <a:latin typeface="Arial"/>
                  <a:ea typeface="Arial"/>
                  <a:cs typeface="Arial"/>
                  <a:sym typeface="Arial"/>
                </a:rPr>
                <a:t>entornos</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en</a:t>
              </a:r>
              <a:r>
                <a:rPr lang="en-US" sz="3300" b="0" i="0" u="none" strike="noStrike" cap="none" dirty="0">
                  <a:solidFill>
                    <a:schemeClr val="tx1"/>
                  </a:solidFill>
                  <a:latin typeface="Arial"/>
                  <a:ea typeface="Arial"/>
                  <a:cs typeface="Arial"/>
                  <a:sym typeface="Arial"/>
                </a:rPr>
                <a:t> red. La web </a:t>
              </a:r>
              <a:r>
                <a:rPr lang="en-US" sz="3300" b="0" i="0" u="none" strike="noStrike" cap="none" dirty="0" err="1">
                  <a:solidFill>
                    <a:schemeClr val="tx1"/>
                  </a:solidFill>
                  <a:latin typeface="Arial"/>
                  <a:ea typeface="Arial"/>
                  <a:cs typeface="Arial"/>
                  <a:sym typeface="Arial"/>
                </a:rPr>
                <a:t>evolucionó</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rápidamente</a:t>
              </a:r>
              <a:r>
                <a:rPr lang="en-US" sz="3300" b="0" i="0" u="none" strike="noStrike" cap="none" dirty="0">
                  <a:solidFill>
                    <a:schemeClr val="tx1"/>
                  </a:solidFill>
                  <a:latin typeface="Arial"/>
                  <a:ea typeface="Arial"/>
                  <a:cs typeface="Arial"/>
                  <a:sym typeface="Arial"/>
                </a:rPr>
                <a:t> a </a:t>
              </a:r>
              <a:r>
                <a:rPr lang="en-US" sz="3300" b="0" i="0" u="none" strike="noStrike" cap="none" dirty="0" err="1">
                  <a:solidFill>
                    <a:schemeClr val="tx1"/>
                  </a:solidFill>
                  <a:latin typeface="Arial"/>
                  <a:ea typeface="Arial"/>
                  <a:cs typeface="Arial"/>
                  <a:sym typeface="Arial"/>
                </a:rPr>
                <a:t>partir</a:t>
              </a:r>
              <a:r>
                <a:rPr lang="en-US" sz="3300" b="0" i="0" u="none" strike="noStrike" cap="none" dirty="0">
                  <a:solidFill>
                    <a:schemeClr val="tx1"/>
                  </a:solidFill>
                  <a:latin typeface="Arial"/>
                  <a:ea typeface="Arial"/>
                  <a:cs typeface="Arial"/>
                  <a:sym typeface="Arial"/>
                </a:rPr>
                <a:t> de </a:t>
              </a:r>
              <a:r>
                <a:rPr lang="en-US" sz="3300" b="0" i="0" u="none" strike="noStrike" cap="none" dirty="0" err="1">
                  <a:solidFill>
                    <a:schemeClr val="tx1"/>
                  </a:solidFill>
                  <a:latin typeface="Arial"/>
                  <a:ea typeface="Arial"/>
                  <a:cs typeface="Arial"/>
                  <a:sym typeface="Arial"/>
                </a:rPr>
                <a:t>una</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búsqueda</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puramente</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académica</a:t>
              </a:r>
              <a:r>
                <a:rPr lang="en-US" sz="3300" b="0" i="0" u="none" strike="noStrike" cap="none" dirty="0">
                  <a:solidFill>
                    <a:schemeClr val="tx1"/>
                  </a:solidFill>
                  <a:latin typeface="Arial"/>
                  <a:ea typeface="Arial"/>
                  <a:cs typeface="Arial"/>
                  <a:sym typeface="Arial"/>
                </a:rPr>
                <a:t> para ser la </a:t>
              </a:r>
              <a:r>
                <a:rPr lang="en-US" sz="3300" b="0" i="0" u="none" strike="noStrike" cap="none" dirty="0" err="1">
                  <a:solidFill>
                    <a:schemeClr val="tx1"/>
                  </a:solidFill>
                  <a:latin typeface="Arial"/>
                  <a:ea typeface="Arial"/>
                  <a:cs typeface="Arial"/>
                  <a:sym typeface="Arial"/>
                </a:rPr>
                <a:t>columna</a:t>
              </a:r>
              <a:r>
                <a:rPr lang="en-US" sz="3300" b="0" i="0" u="none" strike="noStrike" cap="none" dirty="0">
                  <a:solidFill>
                    <a:schemeClr val="tx1"/>
                  </a:solidFill>
                  <a:latin typeface="Arial"/>
                  <a:ea typeface="Arial"/>
                  <a:cs typeface="Arial"/>
                  <a:sym typeface="Arial"/>
                </a:rPr>
                <a:t> vertebral </a:t>
              </a:r>
              <a:r>
                <a:rPr lang="en-US" sz="3300" b="0" i="0" u="none" strike="noStrike" cap="none" dirty="0" err="1">
                  <a:solidFill>
                    <a:schemeClr val="tx1"/>
                  </a:solidFill>
                  <a:latin typeface="Arial"/>
                  <a:ea typeface="Arial"/>
                  <a:cs typeface="Arial"/>
                  <a:sym typeface="Arial"/>
                </a:rPr>
                <a:t>sobre</a:t>
              </a:r>
              <a:r>
                <a:rPr lang="en-US" sz="3300" b="0" i="0" u="none" strike="noStrike" cap="none" dirty="0">
                  <a:solidFill>
                    <a:schemeClr val="tx1"/>
                  </a:solidFill>
                  <a:latin typeface="Arial"/>
                  <a:ea typeface="Arial"/>
                  <a:cs typeface="Arial"/>
                  <a:sym typeface="Arial"/>
                </a:rPr>
                <a:t> la que se </a:t>
              </a:r>
              <a:r>
                <a:rPr lang="en-US" sz="3300" b="0" i="0" u="none" strike="noStrike" cap="none" dirty="0" err="1">
                  <a:solidFill>
                    <a:schemeClr val="tx1"/>
                  </a:solidFill>
                  <a:latin typeface="Arial"/>
                  <a:ea typeface="Arial"/>
                  <a:cs typeface="Arial"/>
                  <a:sym typeface="Arial"/>
                </a:rPr>
                <a:t>construye</a:t>
              </a:r>
              <a:r>
                <a:rPr lang="en-US" sz="3300" b="0" i="0" u="none" strike="noStrike" cap="none" dirty="0">
                  <a:solidFill>
                    <a:schemeClr val="tx1"/>
                  </a:solidFill>
                  <a:latin typeface="Arial"/>
                  <a:ea typeface="Arial"/>
                  <a:cs typeface="Arial"/>
                  <a:sym typeface="Arial"/>
                </a:rPr>
                <a:t> gran </a:t>
              </a:r>
              <a:r>
                <a:rPr lang="en-US" sz="3300" b="0" i="0" u="none" strike="noStrike" cap="none" dirty="0" err="1">
                  <a:solidFill>
                    <a:schemeClr val="tx1"/>
                  </a:solidFill>
                  <a:latin typeface="Arial"/>
                  <a:ea typeface="Arial"/>
                  <a:cs typeface="Arial"/>
                  <a:sym typeface="Arial"/>
                </a:rPr>
                <a:t>parte</a:t>
              </a:r>
              <a:r>
                <a:rPr lang="en-US" sz="3300" b="0" i="0" u="none" strike="noStrike" cap="none" dirty="0">
                  <a:solidFill>
                    <a:schemeClr val="tx1"/>
                  </a:solidFill>
                  <a:latin typeface="Arial"/>
                  <a:ea typeface="Arial"/>
                  <a:cs typeface="Arial"/>
                  <a:sym typeface="Arial"/>
                </a:rPr>
                <a:t> del </a:t>
              </a:r>
              <a:r>
                <a:rPr lang="en-US" sz="3300" b="0" i="0" u="none" strike="noStrike" cap="none" dirty="0" err="1">
                  <a:solidFill>
                    <a:schemeClr val="tx1"/>
                  </a:solidFill>
                  <a:latin typeface="Arial"/>
                  <a:ea typeface="Arial"/>
                  <a:cs typeface="Arial"/>
                  <a:sym typeface="Arial"/>
                </a:rPr>
                <a:t>mundo</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moderno</a:t>
              </a:r>
              <a:r>
                <a:rPr lang="en-US" sz="3300" b="0" i="0" u="none" strike="noStrike" cap="none" dirty="0">
                  <a:solidFill>
                    <a:schemeClr val="tx1"/>
                  </a:solidFill>
                  <a:latin typeface="Arial"/>
                  <a:ea typeface="Arial"/>
                  <a:cs typeface="Arial"/>
                  <a:sym typeface="Arial"/>
                </a:rPr>
                <a:t>. Pero la web </a:t>
              </a:r>
              <a:r>
                <a:rPr lang="en-US" sz="3300" b="0" i="0" u="none" strike="noStrike" cap="none" dirty="0" err="1">
                  <a:solidFill>
                    <a:schemeClr val="tx1"/>
                  </a:solidFill>
                  <a:latin typeface="Arial"/>
                  <a:ea typeface="Arial"/>
                  <a:cs typeface="Arial"/>
                  <a:sym typeface="Arial"/>
                </a:rPr>
                <a:t>tenía</a:t>
              </a:r>
              <a:r>
                <a:rPr lang="en-US" sz="3300" b="0" i="0" u="none" strike="noStrike" cap="none" dirty="0">
                  <a:solidFill>
                    <a:schemeClr val="tx1"/>
                  </a:solidFill>
                  <a:latin typeface="Arial"/>
                  <a:ea typeface="Arial"/>
                  <a:cs typeface="Arial"/>
                  <a:sym typeface="Arial"/>
                </a:rPr>
                <a:t> un </a:t>
              </a:r>
              <a:r>
                <a:rPr lang="en-US" sz="3300" b="0" i="0" u="none" strike="noStrike" cap="none" dirty="0" err="1">
                  <a:solidFill>
                    <a:schemeClr val="tx1"/>
                  </a:solidFill>
                  <a:latin typeface="Arial"/>
                  <a:ea typeface="Arial"/>
                  <a:cs typeface="Arial"/>
                  <a:sym typeface="Arial"/>
                </a:rPr>
                <a:t>defecto</a:t>
              </a:r>
              <a:r>
                <a:rPr lang="en-US" sz="3300" b="0" i="0" u="none" strike="noStrike" cap="none" dirty="0">
                  <a:solidFill>
                    <a:schemeClr val="tx1"/>
                  </a:solidFill>
                  <a:latin typeface="Arial"/>
                  <a:ea typeface="Arial"/>
                  <a:cs typeface="Arial"/>
                  <a:sym typeface="Arial"/>
                </a:rPr>
                <a:t>. Las </a:t>
              </a:r>
              <a:r>
                <a:rPr lang="en-US" sz="3300" b="0" i="0" u="none" strike="noStrike" cap="none" dirty="0" err="1">
                  <a:solidFill>
                    <a:schemeClr val="tx1"/>
                  </a:solidFill>
                  <a:latin typeface="Arial"/>
                  <a:ea typeface="Arial"/>
                  <a:cs typeface="Arial"/>
                  <a:sym typeface="Arial"/>
                </a:rPr>
                <a:t>computadoras</a:t>
              </a:r>
              <a:r>
                <a:rPr lang="en-US" sz="3300" b="0" i="0" u="none" strike="noStrike" cap="none" dirty="0">
                  <a:solidFill>
                    <a:schemeClr val="tx1"/>
                  </a:solidFill>
                  <a:latin typeface="Arial"/>
                  <a:ea typeface="Arial"/>
                  <a:cs typeface="Arial"/>
                  <a:sym typeface="Arial"/>
                </a:rPr>
                <a:t> no </a:t>
              </a:r>
              <a:r>
                <a:rPr lang="en-US" sz="3300" b="0" i="0" u="none" strike="noStrike" cap="none" dirty="0" err="1">
                  <a:solidFill>
                    <a:schemeClr val="tx1"/>
                  </a:solidFill>
                  <a:latin typeface="Arial"/>
                  <a:ea typeface="Arial"/>
                  <a:cs typeface="Arial"/>
                  <a:sym typeface="Arial"/>
                </a:rPr>
                <a:t>pueden</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comprender</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el</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contenido</a:t>
              </a:r>
              <a:r>
                <a:rPr lang="en-US" sz="3300" b="0" i="0" u="none" strike="noStrike" cap="none" dirty="0">
                  <a:solidFill>
                    <a:schemeClr val="tx1"/>
                  </a:solidFill>
                  <a:latin typeface="Arial"/>
                  <a:ea typeface="Arial"/>
                  <a:cs typeface="Arial"/>
                  <a:sym typeface="Arial"/>
                </a:rPr>
                <a:t> de las </a:t>
              </a:r>
              <a:r>
                <a:rPr lang="en-US" sz="3300" b="0" i="0" u="none" strike="noStrike" cap="none" dirty="0" err="1">
                  <a:solidFill>
                    <a:schemeClr val="tx1"/>
                  </a:solidFill>
                  <a:latin typeface="Arial"/>
                  <a:ea typeface="Arial"/>
                  <a:cs typeface="Arial"/>
                  <a:sym typeface="Arial"/>
                </a:rPr>
                <a:t>páginas</a:t>
              </a:r>
              <a:r>
                <a:rPr lang="en-US" sz="3300" b="0" i="0" u="none" strike="noStrike" cap="none" dirty="0">
                  <a:solidFill>
                    <a:schemeClr val="tx1"/>
                  </a:solidFill>
                  <a:latin typeface="Arial"/>
                  <a:ea typeface="Arial"/>
                  <a:cs typeface="Arial"/>
                  <a:sym typeface="Arial"/>
                </a:rPr>
                <a:t> web de la </a:t>
              </a:r>
              <a:r>
                <a:rPr lang="en-US" sz="3300" b="0" i="0" u="none" strike="noStrike" cap="none" dirty="0" err="1">
                  <a:solidFill>
                    <a:schemeClr val="tx1"/>
                  </a:solidFill>
                  <a:latin typeface="Arial"/>
                  <a:ea typeface="Arial"/>
                  <a:cs typeface="Arial"/>
                  <a:sym typeface="Arial"/>
                </a:rPr>
                <a:t>misma</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manera</a:t>
              </a:r>
              <a:r>
                <a:rPr lang="en-US" sz="3300" b="0" i="0" u="none" strike="noStrike" cap="none" dirty="0">
                  <a:solidFill>
                    <a:schemeClr val="tx1"/>
                  </a:solidFill>
                  <a:latin typeface="Arial"/>
                  <a:ea typeface="Arial"/>
                  <a:cs typeface="Arial"/>
                  <a:sym typeface="Arial"/>
                </a:rPr>
                <a:t> que </a:t>
              </a:r>
              <a:r>
                <a:rPr lang="en-US" sz="3300" b="0" i="0" u="none" strike="noStrike" cap="none" dirty="0" err="1">
                  <a:solidFill>
                    <a:schemeClr val="tx1"/>
                  </a:solidFill>
                  <a:latin typeface="Arial"/>
                  <a:ea typeface="Arial"/>
                  <a:cs typeface="Arial"/>
                  <a:sym typeface="Arial"/>
                </a:rPr>
                <a:t>los</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cerebros</a:t>
              </a:r>
              <a:r>
                <a:rPr lang="en-US" sz="3300" b="0" i="0" u="none" strike="noStrike" cap="none" dirty="0">
                  <a:solidFill>
                    <a:schemeClr val="tx1"/>
                  </a:solidFill>
                  <a:latin typeface="Arial"/>
                  <a:ea typeface="Arial"/>
                  <a:cs typeface="Arial"/>
                  <a:sym typeface="Arial"/>
                </a:rPr>
                <a:t> </a:t>
              </a:r>
              <a:r>
                <a:rPr lang="en-US" sz="3300" b="0" i="0" u="none" strike="noStrike" cap="none" dirty="0" err="1">
                  <a:solidFill>
                    <a:schemeClr val="tx1"/>
                  </a:solidFill>
                  <a:latin typeface="Arial"/>
                  <a:ea typeface="Arial"/>
                  <a:cs typeface="Arial"/>
                  <a:sym typeface="Arial"/>
                </a:rPr>
                <a:t>humanos</a:t>
              </a:r>
              <a:r>
                <a:rPr lang="en-US" sz="3300" b="0" i="0" u="none" strike="noStrike" cap="none" dirty="0">
                  <a:solidFill>
                    <a:schemeClr val="tx1"/>
                  </a:solidFill>
                  <a:latin typeface="Arial"/>
                  <a:ea typeface="Arial"/>
                  <a:cs typeface="Arial"/>
                  <a:sym typeface="Arial"/>
                </a:rPr>
                <a:t>.</a:t>
              </a:r>
              <a:endParaRPr sz="3300" b="0" i="0" u="none" strike="noStrike" cap="none" dirty="0">
                <a:solidFill>
                  <a:schemeClr val="tx1"/>
                </a:solidFill>
                <a:latin typeface="Arial"/>
                <a:ea typeface="Arial"/>
                <a:cs typeface="Arial"/>
                <a:sym typeface="Arial"/>
              </a:endParaRPr>
            </a:p>
          </p:txBody>
        </p:sp>
      </p:grpSp>
      <p:sp>
        <p:nvSpPr>
          <p:cNvPr id="343" name="Google Shape;343;p81"/>
          <p:cNvSpPr txBox="1"/>
          <p:nvPr/>
        </p:nvSpPr>
        <p:spPr>
          <a:xfrm>
            <a:off x="1213894" y="6378059"/>
            <a:ext cx="97642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chemeClr val="hlink"/>
                </a:solidFill>
                <a:latin typeface="Arial"/>
                <a:ea typeface="Arial"/>
                <a:cs typeface="Arial"/>
                <a:sym typeface="Arial"/>
                <a:hlinkClick r:id="rId3"/>
              </a:rPr>
              <a:t>https://7wdata.be/article-general/how-to-start-solving-data-challenges-with-knowledge-graphs/</a:t>
            </a:r>
            <a:r>
              <a:rPr lang="en-US" sz="18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108"/>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Applying RDFS To Infer New Triples</a:t>
            </a:r>
            <a:endParaRPr sz="4400" b="0" strike="noStrike">
              <a:latin typeface="Arial"/>
              <a:ea typeface="Arial"/>
              <a:cs typeface="Arial"/>
              <a:sym typeface="Arial"/>
            </a:endParaRPr>
          </a:p>
        </p:txBody>
      </p:sp>
      <p:pic>
        <p:nvPicPr>
          <p:cNvPr id="564" name="Google Shape;564;p108" descr="slide7A"/>
          <p:cNvPicPr preferRelativeResize="0"/>
          <p:nvPr/>
        </p:nvPicPr>
        <p:blipFill rotWithShape="1">
          <a:blip r:embed="rId3">
            <a:alphaModFix/>
          </a:blip>
          <a:srcRect/>
          <a:stretch/>
        </p:blipFill>
        <p:spPr>
          <a:xfrm rot="387600">
            <a:off x="3777840" y="2788920"/>
            <a:ext cx="4176000" cy="2516760"/>
          </a:xfrm>
          <a:prstGeom prst="rect">
            <a:avLst/>
          </a:prstGeom>
          <a:noFill/>
          <a:ln>
            <a:noFill/>
          </a:ln>
        </p:spPr>
      </p:pic>
      <p:sp>
        <p:nvSpPr>
          <p:cNvPr id="565" name="Google Shape;565;p108"/>
          <p:cNvSpPr/>
          <p:nvPr/>
        </p:nvSpPr>
        <p:spPr>
          <a:xfrm>
            <a:off x="4593600" y="2110320"/>
            <a:ext cx="3960000" cy="702000"/>
          </a:xfrm>
          <a:prstGeom prst="roundRect">
            <a:avLst>
              <a:gd name="adj" fmla="val 16667"/>
            </a:avLst>
          </a:prstGeom>
          <a:solidFill>
            <a:srgbClr val="F04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08"/>
          <p:cNvSpPr/>
          <p:nvPr/>
        </p:nvSpPr>
        <p:spPr>
          <a:xfrm>
            <a:off x="4882680" y="2160360"/>
            <a:ext cx="3455280" cy="5011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mdb:directedBy   rdfs:domain   mdb:Movie ;</a:t>
            </a:r>
            <a:endParaRPr sz="1350" b="0"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                                rdfs:range   mdb:Director .</a:t>
            </a:r>
            <a:endParaRPr sz="1350" b="0" strike="noStrike">
              <a:solidFill>
                <a:schemeClr val="dk1"/>
              </a:solidFill>
              <a:latin typeface="Arial"/>
              <a:ea typeface="Arial"/>
              <a:cs typeface="Arial"/>
              <a:sym typeface="Arial"/>
            </a:endParaRPr>
          </a:p>
        </p:txBody>
      </p:sp>
      <p:sp>
        <p:nvSpPr>
          <p:cNvPr id="567" name="Google Shape;567;p108"/>
          <p:cNvSpPr/>
          <p:nvPr/>
        </p:nvSpPr>
        <p:spPr>
          <a:xfrm>
            <a:off x="6689160" y="3299040"/>
            <a:ext cx="3664800" cy="702000"/>
          </a:xfrm>
          <a:prstGeom prst="roundRect">
            <a:avLst>
              <a:gd name="adj" fmla="val 16667"/>
            </a:avLst>
          </a:prstGeom>
          <a:solidFill>
            <a:srgbClr val="11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8"/>
          <p:cNvSpPr/>
          <p:nvPr/>
        </p:nvSpPr>
        <p:spPr>
          <a:xfrm>
            <a:off x="1864440" y="2885400"/>
            <a:ext cx="3402720" cy="702000"/>
          </a:xfrm>
          <a:prstGeom prst="roundRect">
            <a:avLst>
              <a:gd name="adj" fmla="val 16667"/>
            </a:avLst>
          </a:prstGeom>
          <a:solidFill>
            <a:srgbClr val="11B0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8"/>
          <p:cNvSpPr/>
          <p:nvPr/>
        </p:nvSpPr>
        <p:spPr>
          <a:xfrm>
            <a:off x="3289680" y="4210200"/>
            <a:ext cx="3185640" cy="702000"/>
          </a:xfrm>
          <a:prstGeom prst="roundRect">
            <a:avLst>
              <a:gd name="adj" fmla="val 16667"/>
            </a:avLst>
          </a:prstGeom>
          <a:solidFill>
            <a:srgbClr val="1030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8"/>
          <p:cNvSpPr/>
          <p:nvPr/>
        </p:nvSpPr>
        <p:spPr>
          <a:xfrm>
            <a:off x="5161320" y="5406840"/>
            <a:ext cx="3185640" cy="702000"/>
          </a:xfrm>
          <a:prstGeom prst="roundRect">
            <a:avLst>
              <a:gd name="adj" fmla="val 16667"/>
            </a:avLst>
          </a:prstGeom>
          <a:solidFill>
            <a:srgbClr val="9696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8"/>
          <p:cNvSpPr/>
          <p:nvPr/>
        </p:nvSpPr>
        <p:spPr>
          <a:xfrm>
            <a:off x="1793520" y="3016440"/>
            <a:ext cx="3455280" cy="50112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mdb:Thor   mdb:directedBy   mdb:KennethBranagh .</a:t>
            </a:r>
            <a:endParaRPr sz="1350" b="0" strike="noStrike">
              <a:solidFill>
                <a:schemeClr val="dk1"/>
              </a:solidFill>
              <a:latin typeface="Arial"/>
              <a:ea typeface="Arial"/>
              <a:cs typeface="Arial"/>
              <a:sym typeface="Arial"/>
            </a:endParaRPr>
          </a:p>
        </p:txBody>
      </p:sp>
      <p:sp>
        <p:nvSpPr>
          <p:cNvPr id="572" name="Google Shape;572;p108"/>
          <p:cNvSpPr/>
          <p:nvPr/>
        </p:nvSpPr>
        <p:spPr>
          <a:xfrm>
            <a:off x="6754320" y="3494160"/>
            <a:ext cx="3455280" cy="295560"/>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mdb:Director   rdfs:subClassOf   mdb:Human .</a:t>
            </a:r>
            <a:endParaRPr sz="1350" b="0" strike="noStrike">
              <a:solidFill>
                <a:schemeClr val="dk1"/>
              </a:solidFill>
              <a:latin typeface="Arial"/>
              <a:ea typeface="Arial"/>
              <a:cs typeface="Arial"/>
              <a:sym typeface="Arial"/>
            </a:endParaRPr>
          </a:p>
        </p:txBody>
      </p:sp>
      <p:sp>
        <p:nvSpPr>
          <p:cNvPr id="573" name="Google Shape;573;p108"/>
          <p:cNvSpPr/>
          <p:nvPr/>
        </p:nvSpPr>
        <p:spPr>
          <a:xfrm>
            <a:off x="3783600" y="4218480"/>
            <a:ext cx="2754360" cy="7066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mdb:Thor   a   mdb:Movie .</a:t>
            </a:r>
            <a:endParaRPr sz="1350" b="0"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mdb:KennethBranagh   a   mdb:Director .</a:t>
            </a:r>
            <a:endParaRPr sz="1350" b="0" strike="noStrike">
              <a:solidFill>
                <a:schemeClr val="dk1"/>
              </a:solidFill>
              <a:latin typeface="Arial"/>
              <a:ea typeface="Arial"/>
              <a:cs typeface="Arial"/>
              <a:sym typeface="Arial"/>
            </a:endParaRPr>
          </a:p>
        </p:txBody>
      </p:sp>
      <p:sp>
        <p:nvSpPr>
          <p:cNvPr id="574" name="Google Shape;574;p108"/>
          <p:cNvSpPr/>
          <p:nvPr/>
        </p:nvSpPr>
        <p:spPr>
          <a:xfrm>
            <a:off x="5908680" y="5590440"/>
            <a:ext cx="2775240" cy="5011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350" b="1" strike="noStrike">
                <a:solidFill>
                  <a:srgbClr val="FFFFFF"/>
                </a:solidFill>
                <a:latin typeface="Calibri"/>
                <a:ea typeface="Calibri"/>
                <a:cs typeface="Calibri"/>
                <a:sym typeface="Calibri"/>
              </a:rPr>
              <a:t>mdb:KennethBranagh   a   mdb:Human .</a:t>
            </a:r>
            <a:endParaRPr sz="1350" b="0" strike="noStrike">
              <a:solidFill>
                <a:schemeClr val="dk1"/>
              </a:solidFill>
              <a:latin typeface="Arial"/>
              <a:ea typeface="Arial"/>
              <a:cs typeface="Arial"/>
              <a:sym typeface="Arial"/>
            </a:endParaRPr>
          </a:p>
        </p:txBody>
      </p:sp>
      <p:sp>
        <p:nvSpPr>
          <p:cNvPr id="575" name="Google Shape;575;p108"/>
          <p:cNvSpPr/>
          <p:nvPr/>
        </p:nvSpPr>
        <p:spPr>
          <a:xfrm>
            <a:off x="3459600" y="4272120"/>
            <a:ext cx="286560" cy="161280"/>
          </a:xfrm>
          <a:prstGeom prst="rightArrow">
            <a:avLst>
              <a:gd name="adj1" fmla="val 50000"/>
              <a:gd name="adj2" fmla="val 3327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8"/>
          <p:cNvSpPr/>
          <p:nvPr/>
        </p:nvSpPr>
        <p:spPr>
          <a:xfrm>
            <a:off x="3459600" y="4464720"/>
            <a:ext cx="286560" cy="161280"/>
          </a:xfrm>
          <a:prstGeom prst="rightArrow">
            <a:avLst>
              <a:gd name="adj1" fmla="val 50000"/>
              <a:gd name="adj2" fmla="val 3327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8"/>
          <p:cNvSpPr/>
          <p:nvPr/>
        </p:nvSpPr>
        <p:spPr>
          <a:xfrm>
            <a:off x="5605560" y="5646240"/>
            <a:ext cx="286560" cy="161280"/>
          </a:xfrm>
          <a:prstGeom prst="rightArrow">
            <a:avLst>
              <a:gd name="adj1" fmla="val 50000"/>
              <a:gd name="adj2" fmla="val 3327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109"/>
          <p:cNvSpPr/>
          <p:nvPr/>
        </p:nvSpPr>
        <p:spPr>
          <a:xfrm>
            <a:off x="0" y="0"/>
            <a:ext cx="4059050" cy="6858000"/>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83" name="Google Shape;583;p109"/>
          <p:cNvSpPr txBox="1">
            <a:spLocks noGrp="1"/>
          </p:cNvSpPr>
          <p:nvPr>
            <p:ph type="title"/>
          </p:nvPr>
        </p:nvSpPr>
        <p:spPr>
          <a:xfrm>
            <a:off x="838200" y="1412488"/>
            <a:ext cx="2899189" cy="4363844"/>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FFFFFF"/>
              </a:buClr>
              <a:buSzPts val="4000"/>
              <a:buFont typeface="Calibri"/>
              <a:buNone/>
            </a:pPr>
            <a:r>
              <a:rPr lang="en-US" sz="4000" b="0" strike="noStrike">
                <a:solidFill>
                  <a:srgbClr val="FFFFFF"/>
                </a:solidFill>
                <a:latin typeface="Calibri"/>
                <a:ea typeface="Calibri"/>
                <a:cs typeface="Calibri"/>
                <a:sym typeface="Calibri"/>
              </a:rPr>
              <a:t>Ontologías</a:t>
            </a:r>
            <a:endParaRPr sz="4000" b="0" strike="noStrike">
              <a:solidFill>
                <a:srgbClr val="FFFFFF"/>
              </a:solidFill>
              <a:latin typeface="Arial"/>
              <a:ea typeface="Arial"/>
              <a:cs typeface="Arial"/>
              <a:sym typeface="Arial"/>
            </a:endParaRPr>
          </a:p>
        </p:txBody>
      </p:sp>
      <p:sp>
        <p:nvSpPr>
          <p:cNvPr id="584" name="Google Shape;584;p109"/>
          <p:cNvSpPr txBox="1">
            <a:spLocks noGrp="1"/>
          </p:cNvSpPr>
          <p:nvPr>
            <p:ph type="body" idx="1"/>
          </p:nvPr>
        </p:nvSpPr>
        <p:spPr>
          <a:xfrm>
            <a:off x="4173166" y="1412489"/>
            <a:ext cx="3725693" cy="4363844"/>
          </a:xfrm>
          <a:prstGeom prst="rect">
            <a:avLst/>
          </a:prstGeom>
          <a:noFill/>
          <a:ln>
            <a:noFill/>
          </a:ln>
        </p:spPr>
        <p:txBody>
          <a:bodyPr spcFirstLastPara="1" wrap="square" lIns="0" tIns="0" rIns="0" bIns="0" anchor="ctr"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chemeClr val="dk1"/>
                </a:solidFill>
                <a:latin typeface="Calibri"/>
                <a:ea typeface="Calibri"/>
                <a:cs typeface="Calibri"/>
                <a:sym typeface="Calibri"/>
              </a:rPr>
              <a:t>Filosofía</a:t>
            </a:r>
            <a:endParaRPr sz="2400" b="0" i="0" u="none" strike="noStrike" cap="none">
              <a:solidFill>
                <a:schemeClr val="dk1"/>
              </a:solidFill>
              <a:latin typeface="Arial"/>
              <a:ea typeface="Arial"/>
              <a:cs typeface="Arial"/>
              <a:sym typeface="Arial"/>
            </a:endParaRPr>
          </a:p>
          <a:p>
            <a:pPr marL="685800" lvl="1" indent="-228600" algn="l" rtl="0">
              <a:spcBef>
                <a:spcPts val="499"/>
              </a:spcBef>
              <a:spcAft>
                <a:spcPts val="0"/>
              </a:spcAft>
              <a:buClr>
                <a:srgbClr val="000000"/>
              </a:buClr>
              <a:buSzPts val="2400"/>
              <a:buFont typeface="Arial"/>
              <a:buChar char="•"/>
            </a:pPr>
            <a:r>
              <a:rPr lang="en-US" sz="2400" b="0" strike="noStrike">
                <a:latin typeface="Calibri"/>
                <a:ea typeface="Calibri"/>
                <a:cs typeface="Calibri"/>
                <a:sym typeface="Calibri"/>
              </a:rPr>
              <a:t>Estudio de la naturaleza de la existencia, que categorías de cosas existen y cuales son las relaciones entre ellas. (Visión Universal)</a:t>
            </a:r>
            <a:endParaRPr sz="2400" b="0" strike="noStrike">
              <a:latin typeface="Arial"/>
              <a:ea typeface="Arial"/>
              <a:cs typeface="Arial"/>
              <a:sym typeface="Arial"/>
            </a:endParaRPr>
          </a:p>
        </p:txBody>
      </p:sp>
      <p:cxnSp>
        <p:nvCxnSpPr>
          <p:cNvPr id="585" name="Google Shape;585;p109"/>
          <p:cNvCxnSpPr/>
          <p:nvPr/>
        </p:nvCxnSpPr>
        <p:spPr>
          <a:xfrm>
            <a:off x="8129871" y="1412488"/>
            <a:ext cx="0" cy="3657600"/>
          </a:xfrm>
          <a:prstGeom prst="straightConnector1">
            <a:avLst/>
          </a:prstGeom>
          <a:noFill/>
          <a:ln w="12700" cap="flat" cmpd="sng">
            <a:solidFill>
              <a:srgbClr val="7F7F7F"/>
            </a:solidFill>
            <a:prstDash val="solid"/>
            <a:miter lim="8000"/>
            <a:headEnd type="none" w="sm" len="sm"/>
            <a:tailEnd type="none" w="sm" len="sm"/>
          </a:ln>
        </p:spPr>
      </p:cxnSp>
      <p:sp>
        <p:nvSpPr>
          <p:cNvPr id="586" name="Google Shape;586;p109"/>
          <p:cNvSpPr txBox="1">
            <a:spLocks noGrp="1"/>
          </p:cNvSpPr>
          <p:nvPr>
            <p:ph type="body" idx="1"/>
          </p:nvPr>
        </p:nvSpPr>
        <p:spPr>
          <a:xfrm>
            <a:off x="8360884" y="1412489"/>
            <a:ext cx="3681959" cy="4363844"/>
          </a:xfrm>
          <a:prstGeom prst="rect">
            <a:avLst/>
          </a:prstGeom>
          <a:noFill/>
          <a:ln>
            <a:noFill/>
          </a:ln>
        </p:spPr>
        <p:txBody>
          <a:bodyPr spcFirstLastPara="1" wrap="square" lIns="0" tIns="0" rIns="0" bIns="0" anchor="ctr"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chemeClr val="dk1"/>
                </a:solidFill>
                <a:latin typeface="Calibri"/>
                <a:ea typeface="Calibri"/>
                <a:cs typeface="Calibri"/>
                <a:sym typeface="Calibri"/>
              </a:rPr>
              <a:t>Gestión de Conocimiento</a:t>
            </a:r>
            <a:endParaRPr sz="2400" b="0" i="0" u="none" strike="noStrike" cap="none">
              <a:solidFill>
                <a:schemeClr val="dk1"/>
              </a:solidFill>
              <a:latin typeface="Arial"/>
              <a:ea typeface="Arial"/>
              <a:cs typeface="Arial"/>
              <a:sym typeface="Arial"/>
            </a:endParaRPr>
          </a:p>
          <a:p>
            <a:pPr marL="685800" lvl="1" indent="-228600" algn="l" rtl="0">
              <a:spcBef>
                <a:spcPts val="499"/>
              </a:spcBef>
              <a:spcAft>
                <a:spcPts val="0"/>
              </a:spcAft>
              <a:buClr>
                <a:srgbClr val="000000"/>
              </a:buClr>
              <a:buSzPts val="2400"/>
              <a:buFont typeface="Arial"/>
              <a:buChar char="•"/>
            </a:pPr>
            <a:r>
              <a:rPr lang="en-US" sz="2400" b="0" strike="noStrike">
                <a:latin typeface="Calibri"/>
                <a:ea typeface="Calibri"/>
                <a:cs typeface="Calibri"/>
                <a:sym typeface="Calibri"/>
              </a:rPr>
              <a:t>Representación formal (entendible por maquinas) del conjunto de conceptos de un dominio y sus relaciones (Visión Restringida por dominio)</a:t>
            </a:r>
            <a:endParaRPr sz="2400" b="0" strike="noStrike">
              <a:latin typeface="Arial"/>
              <a:ea typeface="Arial"/>
              <a:cs typeface="Arial"/>
              <a:sym typeface="Arial"/>
            </a:endParaRPr>
          </a:p>
          <a:p>
            <a:pPr marL="0" marR="0" lvl="0" indent="0" algn="l" rtl="0">
              <a:lnSpc>
                <a:spcPct val="90000"/>
              </a:lnSpc>
              <a:spcBef>
                <a:spcPts val="1001"/>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0"/>
        <p:cNvGrpSpPr/>
        <p:nvPr/>
      </p:nvGrpSpPr>
      <p:grpSpPr>
        <a:xfrm>
          <a:off x="0" y="0"/>
          <a:ext cx="0" cy="0"/>
          <a:chOff x="0" y="0"/>
          <a:chExt cx="0" cy="0"/>
        </a:xfrm>
      </p:grpSpPr>
      <p:sp>
        <p:nvSpPr>
          <p:cNvPr id="591" name="Google Shape;591;p1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2" name="Google Shape;592;p110"/>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3" name="Google Shape;593;p110"/>
          <p:cNvSpPr/>
          <p:nvPr/>
        </p:nvSpPr>
        <p:spPr>
          <a:xfrm rot="5400000" flipH="1">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4" name="Google Shape;594;p110"/>
          <p:cNvSpPr/>
          <p:nvPr/>
        </p:nvSpPr>
        <p:spPr>
          <a:xfrm rot="5400000" flipH="1">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5" name="Google Shape;595;p110"/>
          <p:cNvSpPr/>
          <p:nvPr/>
        </p:nvSpPr>
        <p:spPr>
          <a:xfrm rot="5400000" flipH="1">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6" name="Google Shape;596;p110"/>
          <p:cNvSpPr/>
          <p:nvPr/>
        </p:nvSpPr>
        <p:spPr>
          <a:xfrm rot="-964587">
            <a:off x="-501737" y="969718"/>
            <a:ext cx="3900357" cy="4178958"/>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7" name="Google Shape;597;p110"/>
          <p:cNvSpPr/>
          <p:nvPr/>
        </p:nvSpPr>
        <p:spPr>
          <a:xfrm rot="5400000" flipH="1">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98" name="Google Shape;598;p110"/>
          <p:cNvSpPr txBox="1">
            <a:spLocks noGrp="1"/>
          </p:cNvSpPr>
          <p:nvPr>
            <p:ph type="title" idx="4294967295"/>
          </p:nvPr>
        </p:nvSpPr>
        <p:spPr>
          <a:xfrm>
            <a:off x="466722" y="586855"/>
            <a:ext cx="3201366" cy="3387497"/>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¿Qué es una Ontología?</a:t>
            </a:r>
            <a:endParaRPr/>
          </a:p>
        </p:txBody>
      </p:sp>
      <p:sp>
        <p:nvSpPr>
          <p:cNvPr id="599" name="Google Shape;599;p110"/>
          <p:cNvSpPr txBox="1">
            <a:spLocks noGrp="1"/>
          </p:cNvSpPr>
          <p:nvPr>
            <p:ph type="body" idx="4294967295"/>
          </p:nvPr>
        </p:nvSpPr>
        <p:spPr>
          <a:xfrm>
            <a:off x="4134810" y="586856"/>
            <a:ext cx="7590467" cy="5697212"/>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El Consorcio W3C (World Wide Web Consortium) define el concepto de ontología de la siguiente manera:</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Una ontología define los términos utilizados para describir y representar un área de conocimiento. </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Las ontologías son utilizadas por personas, por bases de datos y por aplicaciones que necesitan compartir la información de un dominio (un dominio simplemente es un área temático específico o de conocimiento, como la Medicina, fabricación de herramientas, bienes inmuebles, reparación de automóviles, gestión financiera, etcétera). </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Las ontologías incluyen definiciones de conceptos básicos del dominio utilizables por ordenadores y las relaciones entre los mismos (debe mencionarse que el término no es utilizado en el sentido de la lógica). </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Las ontologías codifican el conocimiento en un dominio y también el conocimiento que lo extiende. De esta manera, permiten la reutilización de ese conocimiento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3"/>
        <p:cNvGrpSpPr/>
        <p:nvPr/>
      </p:nvGrpSpPr>
      <p:grpSpPr>
        <a:xfrm>
          <a:off x="0" y="0"/>
          <a:ext cx="0" cy="0"/>
          <a:chOff x="0" y="0"/>
          <a:chExt cx="0" cy="0"/>
        </a:xfrm>
      </p:grpSpPr>
      <p:sp>
        <p:nvSpPr>
          <p:cNvPr id="604" name="Google Shape;604;p1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5" name="Google Shape;605;p11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6" name="Google Shape;606;p111"/>
          <p:cNvSpPr/>
          <p:nvPr/>
        </p:nvSpPr>
        <p:spPr>
          <a:xfrm rot="5400000" flipH="1">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7" name="Google Shape;607;p111"/>
          <p:cNvSpPr/>
          <p:nvPr/>
        </p:nvSpPr>
        <p:spPr>
          <a:xfrm rot="5400000" flipH="1">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8" name="Google Shape;608;p111"/>
          <p:cNvSpPr/>
          <p:nvPr/>
        </p:nvSpPr>
        <p:spPr>
          <a:xfrm rot="5400000" flipH="1">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09" name="Google Shape;609;p111"/>
          <p:cNvSpPr/>
          <p:nvPr/>
        </p:nvSpPr>
        <p:spPr>
          <a:xfrm rot="-964587">
            <a:off x="-501737" y="969718"/>
            <a:ext cx="3900357" cy="4178958"/>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0" name="Google Shape;610;p111"/>
          <p:cNvSpPr/>
          <p:nvPr/>
        </p:nvSpPr>
        <p:spPr>
          <a:xfrm rot="5400000" flipH="1">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1" name="Google Shape;611;p111"/>
          <p:cNvSpPr txBox="1">
            <a:spLocks noGrp="1"/>
          </p:cNvSpPr>
          <p:nvPr>
            <p:ph type="title" idx="4294967295"/>
          </p:nvPr>
        </p:nvSpPr>
        <p:spPr>
          <a:xfrm>
            <a:off x="466722" y="586855"/>
            <a:ext cx="3201366" cy="3387497"/>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¿Qué es una Ontología?</a:t>
            </a:r>
            <a:endParaRPr/>
          </a:p>
        </p:txBody>
      </p:sp>
      <p:sp>
        <p:nvSpPr>
          <p:cNvPr id="612" name="Google Shape;612;p111"/>
          <p:cNvSpPr txBox="1">
            <a:spLocks noGrp="1"/>
          </p:cNvSpPr>
          <p:nvPr>
            <p:ph type="body" idx="4294967295"/>
          </p:nvPr>
        </p:nvSpPr>
        <p:spPr>
          <a:xfrm>
            <a:off x="4810259" y="649480"/>
            <a:ext cx="6555347" cy="5546047"/>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chemeClr val="dk1"/>
                </a:solidFill>
                <a:latin typeface="Arial"/>
                <a:ea typeface="Arial"/>
                <a:cs typeface="Arial"/>
                <a:sym typeface="Arial"/>
              </a:rPr>
              <a:t>En la especificación del estándar OWL</a:t>
            </a:r>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chemeClr val="dk1"/>
                </a:solidFill>
                <a:latin typeface="Arial"/>
                <a:ea typeface="Arial"/>
                <a:cs typeface="Arial"/>
                <a:sym typeface="Arial"/>
              </a:rPr>
              <a:t>Una ontología define formalmente un conjunto común de términos que se usan para describir y representar un dominio. </a:t>
            </a:r>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chemeClr val="dk1"/>
                </a:solidFill>
                <a:latin typeface="Arial"/>
                <a:ea typeface="Arial"/>
                <a:cs typeface="Arial"/>
                <a:sym typeface="Arial"/>
              </a:rPr>
              <a:t>Las ontologías pueden utilizarse por herramientas automatizadas para reforzar servicios avanzados tales como una búsqueda más afinada, agentes inteligentes y gestión del conocimiento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6"/>
        <p:cNvGrpSpPr/>
        <p:nvPr/>
      </p:nvGrpSpPr>
      <p:grpSpPr>
        <a:xfrm>
          <a:off x="0" y="0"/>
          <a:ext cx="0" cy="0"/>
          <a:chOff x="0" y="0"/>
          <a:chExt cx="0" cy="0"/>
        </a:xfrm>
      </p:grpSpPr>
      <p:sp>
        <p:nvSpPr>
          <p:cNvPr id="617" name="Google Shape;617;p1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8" name="Google Shape;618;p11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9" name="Google Shape;619;p112"/>
          <p:cNvSpPr/>
          <p:nvPr/>
        </p:nvSpPr>
        <p:spPr>
          <a:xfrm rot="5400000" flipH="1">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0" name="Google Shape;620;p112"/>
          <p:cNvSpPr/>
          <p:nvPr/>
        </p:nvSpPr>
        <p:spPr>
          <a:xfrm rot="5400000" flipH="1">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1" name="Google Shape;621;p112"/>
          <p:cNvSpPr/>
          <p:nvPr/>
        </p:nvSpPr>
        <p:spPr>
          <a:xfrm rot="5400000" flipH="1">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2" name="Google Shape;622;p112"/>
          <p:cNvSpPr/>
          <p:nvPr/>
        </p:nvSpPr>
        <p:spPr>
          <a:xfrm rot="-964587">
            <a:off x="-501737" y="969718"/>
            <a:ext cx="3900357" cy="4178958"/>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3" name="Google Shape;623;p112"/>
          <p:cNvSpPr/>
          <p:nvPr/>
        </p:nvSpPr>
        <p:spPr>
          <a:xfrm rot="5400000" flipH="1">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4" name="Google Shape;624;p112"/>
          <p:cNvSpPr txBox="1">
            <a:spLocks noGrp="1"/>
          </p:cNvSpPr>
          <p:nvPr>
            <p:ph type="title" idx="4294967295"/>
          </p:nvPr>
        </p:nvSpPr>
        <p:spPr>
          <a:xfrm>
            <a:off x="466722" y="586855"/>
            <a:ext cx="3201366" cy="3387497"/>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rgbClr val="FFFFFF"/>
              </a:buClr>
              <a:buSzPts val="4000"/>
              <a:buFont typeface="Arial"/>
              <a:buNone/>
            </a:pPr>
            <a:r>
              <a:rPr lang="en-US" sz="4000" b="0" i="0" u="none" strike="noStrike" cap="none">
                <a:solidFill>
                  <a:srgbClr val="FFFFFF"/>
                </a:solidFill>
                <a:latin typeface="Arial"/>
                <a:ea typeface="Arial"/>
                <a:cs typeface="Arial"/>
                <a:sym typeface="Arial"/>
              </a:rPr>
              <a:t>¿Qué es una Ontología?</a:t>
            </a:r>
            <a:endParaRPr/>
          </a:p>
        </p:txBody>
      </p:sp>
      <p:sp>
        <p:nvSpPr>
          <p:cNvPr id="625" name="Google Shape;625;p112"/>
          <p:cNvSpPr txBox="1">
            <a:spLocks noGrp="1"/>
          </p:cNvSpPr>
          <p:nvPr>
            <p:ph type="body" idx="4294967295"/>
          </p:nvPr>
        </p:nvSpPr>
        <p:spPr>
          <a:xfrm>
            <a:off x="4435813" y="661481"/>
            <a:ext cx="7289465" cy="5642042"/>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Una ontología es una especificación formal que proporciona una representación del conocimiento compartible y reutilizable.</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Otros ejemplos de tales especificaciones formales incluyen:</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Diccionarios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Taxonomías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Vocabularios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Tesauros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Mapas de conceptuales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Modelos lógicos</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Las taxonomías y las ontologías forman la base de cómo las máquinas aprenden y entienden, un grupo de tecnologías que están mejorando rápidamente la percepción y cognición de los sistemas inteligentes.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9"/>
        <p:cNvGrpSpPr/>
        <p:nvPr/>
      </p:nvGrpSpPr>
      <p:grpSpPr>
        <a:xfrm>
          <a:off x="0" y="0"/>
          <a:ext cx="0" cy="0"/>
          <a:chOff x="0" y="0"/>
          <a:chExt cx="0" cy="0"/>
        </a:xfrm>
      </p:grpSpPr>
      <p:sp>
        <p:nvSpPr>
          <p:cNvPr id="630" name="Google Shape;630;p11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1" name="Google Shape;631;p113"/>
          <p:cNvSpPr/>
          <p:nvPr/>
        </p:nvSpPr>
        <p:spPr>
          <a:xfrm>
            <a:off x="0" y="0"/>
            <a:ext cx="6096000" cy="6865473"/>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2" name="Google Shape;632;p113"/>
          <p:cNvSpPr txBox="1">
            <a:spLocks noGrp="1"/>
          </p:cNvSpPr>
          <p:nvPr>
            <p:ph type="title"/>
          </p:nvPr>
        </p:nvSpPr>
        <p:spPr>
          <a:xfrm>
            <a:off x="340467" y="685800"/>
            <a:ext cx="4884091" cy="76362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595959"/>
              </a:buClr>
              <a:buSzPts val="3200"/>
              <a:buFont typeface="Arial"/>
              <a:buNone/>
            </a:pPr>
            <a:r>
              <a:rPr lang="en-US" sz="3200" b="0" strike="noStrike">
                <a:solidFill>
                  <a:srgbClr val="595959"/>
                </a:solidFill>
                <a:latin typeface="Arial"/>
                <a:ea typeface="Arial"/>
                <a:cs typeface="Arial"/>
                <a:sym typeface="Arial"/>
              </a:rPr>
              <a:t>¿Qué es una Ontología?</a:t>
            </a:r>
            <a:endParaRPr/>
          </a:p>
        </p:txBody>
      </p:sp>
      <p:sp>
        <p:nvSpPr>
          <p:cNvPr id="633" name="Google Shape;633;p113"/>
          <p:cNvSpPr txBox="1">
            <a:spLocks noGrp="1"/>
          </p:cNvSpPr>
          <p:nvPr>
            <p:ph type="body" idx="1"/>
          </p:nvPr>
        </p:nvSpPr>
        <p:spPr>
          <a:xfrm>
            <a:off x="340467" y="2490281"/>
            <a:ext cx="5340485" cy="372749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00"/>
              </a:buClr>
              <a:buSzPts val="2000"/>
              <a:buFont typeface="Arial"/>
              <a:buChar char="•"/>
            </a:pPr>
            <a:r>
              <a:rPr lang="en-US" sz="2000" b="0" i="0" u="none" strike="noStrike" cap="none">
                <a:solidFill>
                  <a:srgbClr val="595959"/>
                </a:solidFill>
                <a:latin typeface="Arial"/>
                <a:ea typeface="Arial"/>
                <a:cs typeface="Arial"/>
                <a:sym typeface="Arial"/>
              </a:rPr>
              <a:t>Una especificación de ontología incluye descripciones de</a:t>
            </a:r>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a:solidFill>
                  <a:srgbClr val="595959"/>
                </a:solidFill>
                <a:latin typeface="Arial"/>
                <a:ea typeface="Arial"/>
                <a:cs typeface="Arial"/>
                <a:sym typeface="Arial"/>
              </a:rPr>
              <a:t>Conceptos y propiedades en un dominio</a:t>
            </a:r>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a:solidFill>
                  <a:srgbClr val="595959"/>
                </a:solidFill>
                <a:latin typeface="Arial"/>
                <a:ea typeface="Arial"/>
                <a:cs typeface="Arial"/>
                <a:sym typeface="Arial"/>
              </a:rPr>
              <a:t>Relaciones entre conceptos</a:t>
            </a:r>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a:solidFill>
                  <a:srgbClr val="595959"/>
                </a:solidFill>
                <a:latin typeface="Arial"/>
                <a:ea typeface="Arial"/>
                <a:cs typeface="Arial"/>
                <a:sym typeface="Arial"/>
              </a:rPr>
              <a:t>Restricciones sobre cómo se pueden usar las relaciones</a:t>
            </a:r>
            <a:endParaRPr/>
          </a:p>
          <a:p>
            <a:pPr marL="685800" lvl="1" indent="-228600" algn="l" rtl="0">
              <a:lnSpc>
                <a:spcPct val="90000"/>
              </a:lnSpc>
              <a:spcBef>
                <a:spcPts val="499"/>
              </a:spcBef>
              <a:spcAft>
                <a:spcPts val="0"/>
              </a:spcAft>
              <a:buClr>
                <a:srgbClr val="000000"/>
              </a:buClr>
              <a:buSzPts val="2000"/>
              <a:buFont typeface="Arial"/>
              <a:buChar char="•"/>
            </a:pPr>
            <a:r>
              <a:rPr lang="en-US" sz="2000" b="0" strike="noStrike">
                <a:solidFill>
                  <a:srgbClr val="595959"/>
                </a:solidFill>
                <a:latin typeface="Arial"/>
                <a:ea typeface="Arial"/>
                <a:cs typeface="Arial"/>
                <a:sym typeface="Arial"/>
              </a:rPr>
              <a:t>Individuos como miembros de conceptos</a:t>
            </a:r>
            <a:endParaRPr/>
          </a:p>
        </p:txBody>
      </p:sp>
      <p:pic>
        <p:nvPicPr>
          <p:cNvPr id="634" name="Google Shape;634;p113"/>
          <p:cNvPicPr preferRelativeResize="0"/>
          <p:nvPr/>
        </p:nvPicPr>
        <p:blipFill rotWithShape="1">
          <a:blip r:embed="rId3">
            <a:alphaModFix/>
          </a:blip>
          <a:srcRect/>
          <a:stretch/>
        </p:blipFill>
        <p:spPr>
          <a:xfrm>
            <a:off x="6781801" y="2390436"/>
            <a:ext cx="4797056" cy="21226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8"/>
        <p:cNvGrpSpPr/>
        <p:nvPr/>
      </p:nvGrpSpPr>
      <p:grpSpPr>
        <a:xfrm>
          <a:off x="0" y="0"/>
          <a:ext cx="0" cy="0"/>
          <a:chOff x="0" y="0"/>
          <a:chExt cx="0" cy="0"/>
        </a:xfrm>
      </p:grpSpPr>
      <p:sp>
        <p:nvSpPr>
          <p:cNvPr id="639" name="Google Shape;639;p114"/>
          <p:cNvSpPr txBox="1">
            <a:spLocks noGrp="1"/>
          </p:cNvSpPr>
          <p:nvPr>
            <p:ph type="title" idx="4294967295"/>
          </p:nvPr>
        </p:nvSpPr>
        <p:spPr>
          <a:xfrm>
            <a:off x="524741" y="620392"/>
            <a:ext cx="3808268" cy="550468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accent5"/>
              </a:buClr>
              <a:buSzPts val="6000"/>
              <a:buFont typeface="Arial"/>
              <a:buNone/>
            </a:pPr>
            <a:r>
              <a:rPr lang="en-US" sz="6000" b="0" i="0" u="none" strike="noStrike" cap="none">
                <a:solidFill>
                  <a:schemeClr val="accent5"/>
                </a:solidFill>
                <a:latin typeface="Arial"/>
                <a:ea typeface="Arial"/>
                <a:cs typeface="Arial"/>
                <a:sym typeface="Arial"/>
              </a:rPr>
              <a:t>Beneficios de una Ontología</a:t>
            </a:r>
            <a:endParaRPr/>
          </a:p>
        </p:txBody>
      </p:sp>
      <p:grpSp>
        <p:nvGrpSpPr>
          <p:cNvPr id="640" name="Google Shape;640;p114"/>
          <p:cNvGrpSpPr/>
          <p:nvPr/>
        </p:nvGrpSpPr>
        <p:grpSpPr>
          <a:xfrm>
            <a:off x="5093208" y="736770"/>
            <a:ext cx="6263640" cy="5271930"/>
            <a:chOff x="0" y="116378"/>
            <a:chExt cx="6263640" cy="5271930"/>
          </a:xfrm>
        </p:grpSpPr>
        <p:sp>
          <p:nvSpPr>
            <p:cNvPr id="641" name="Google Shape;641;p114"/>
            <p:cNvSpPr/>
            <p:nvPr/>
          </p:nvSpPr>
          <p:spPr>
            <a:xfrm>
              <a:off x="0" y="396818"/>
              <a:ext cx="6263640" cy="1077300"/>
            </a:xfrm>
            <a:prstGeom prst="rect">
              <a:avLst/>
            </a:prstGeom>
            <a:solidFill>
              <a:schemeClr val="lt1">
                <a:alpha val="89803"/>
              </a:schemeClr>
            </a:solidFill>
            <a:ln w="25400" cap="flat" cmpd="sng">
              <a:solidFill>
                <a:srgbClr val="599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4"/>
            <p:cNvSpPr txBox="1"/>
            <p:nvPr/>
          </p:nvSpPr>
          <p:spPr>
            <a:xfrm>
              <a:off x="0" y="396818"/>
              <a:ext cx="6263640" cy="1077300"/>
            </a:xfrm>
            <a:prstGeom prst="rect">
              <a:avLst/>
            </a:prstGeom>
            <a:noFill/>
            <a:ln>
              <a:noFill/>
            </a:ln>
          </p:spPr>
          <p:txBody>
            <a:bodyPr spcFirstLastPara="1" wrap="square" lIns="486125" tIns="395725" rIns="486125"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Una comprensión común de la información</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Supuestos de dominio explícitos</a:t>
              </a:r>
              <a:endParaRPr sz="1900" b="0" i="0" u="none" strike="noStrike" cap="none">
                <a:solidFill>
                  <a:schemeClr val="dk1"/>
                </a:solidFill>
                <a:latin typeface="Arial"/>
                <a:ea typeface="Arial"/>
                <a:cs typeface="Arial"/>
                <a:sym typeface="Arial"/>
              </a:endParaRPr>
            </a:p>
          </p:txBody>
        </p:sp>
        <p:sp>
          <p:nvSpPr>
            <p:cNvPr id="643" name="Google Shape;643;p114"/>
            <p:cNvSpPr/>
            <p:nvPr/>
          </p:nvSpPr>
          <p:spPr>
            <a:xfrm>
              <a:off x="313182" y="116378"/>
              <a:ext cx="4384548" cy="560880"/>
            </a:xfrm>
            <a:prstGeom prst="roundRect">
              <a:avLst>
                <a:gd name="adj" fmla="val 16667"/>
              </a:avLst>
            </a:prstGeom>
            <a:solidFill>
              <a:srgbClr val="599BD5"/>
            </a:solidFill>
            <a:ln w="254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4"/>
            <p:cNvSpPr txBox="1"/>
            <p:nvPr/>
          </p:nvSpPr>
          <p:spPr>
            <a:xfrm>
              <a:off x="340562" y="143758"/>
              <a:ext cx="4329788" cy="506120"/>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0">
                  <a:solidFill>
                    <a:schemeClr val="lt1"/>
                  </a:solidFill>
                  <a:latin typeface="Arial"/>
                  <a:ea typeface="Arial"/>
                  <a:cs typeface="Arial"/>
                  <a:sym typeface="Arial"/>
                </a:rPr>
                <a:t>Las ontologías proporcionan:</a:t>
              </a:r>
              <a:endParaRPr sz="1900">
                <a:solidFill>
                  <a:schemeClr val="lt1"/>
                </a:solidFill>
                <a:latin typeface="Arial"/>
                <a:ea typeface="Arial"/>
                <a:cs typeface="Arial"/>
                <a:sym typeface="Arial"/>
              </a:endParaRPr>
            </a:p>
          </p:txBody>
        </p:sp>
        <p:sp>
          <p:nvSpPr>
            <p:cNvPr id="645" name="Google Shape;645;p114"/>
            <p:cNvSpPr/>
            <p:nvPr/>
          </p:nvSpPr>
          <p:spPr>
            <a:xfrm>
              <a:off x="0" y="1857158"/>
              <a:ext cx="6263640" cy="3531150"/>
            </a:xfrm>
            <a:prstGeom prst="rect">
              <a:avLst/>
            </a:prstGeom>
            <a:solidFill>
              <a:schemeClr val="lt1">
                <a:alpha val="89803"/>
              </a:schemeClr>
            </a:solidFill>
            <a:ln w="25400" cap="flat" cmpd="sng">
              <a:solidFill>
                <a:srgbClr val="6FAB46"/>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4"/>
            <p:cNvSpPr txBox="1"/>
            <p:nvPr/>
          </p:nvSpPr>
          <p:spPr>
            <a:xfrm>
              <a:off x="0" y="1857158"/>
              <a:ext cx="6263640" cy="3531150"/>
            </a:xfrm>
            <a:prstGeom prst="rect">
              <a:avLst/>
            </a:prstGeom>
            <a:noFill/>
            <a:ln>
              <a:noFill/>
            </a:ln>
          </p:spPr>
          <p:txBody>
            <a:bodyPr spcFirstLastPara="1" wrap="square" lIns="486125" tIns="395725" rIns="486125" bIns="135125" anchor="t" anchorCtr="0">
              <a:noAutofit/>
            </a:bodyPr>
            <a:lstStyle/>
            <a:p>
              <a:pPr marL="171450" marR="0" lvl="1" indent="-171450" algn="l" rtl="0">
                <a:lnSpc>
                  <a:spcPct val="90000"/>
                </a:lnSpc>
                <a:spcBef>
                  <a:spcPts val="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Dan soporte de integración de datos para análisis</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Aplicar conocimiento de dominio a datos. Volverlo conocimiento procesable por software</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Soporte de interoperación de aplicaciones</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Habilitar aplicaciones basadas en conocimiento. Aplicaciones inteligentes</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Reduzca el tiempo y el costo del desarrollo de la aplicación</a:t>
              </a:r>
              <a:endParaRPr sz="1900" b="0" i="0" u="none" strike="noStrike" cap="none">
                <a:solidFill>
                  <a:schemeClr val="dk1"/>
                </a:solidFill>
                <a:latin typeface="Arial"/>
                <a:ea typeface="Arial"/>
                <a:cs typeface="Arial"/>
                <a:sym typeface="Arial"/>
              </a:endParaRPr>
            </a:p>
            <a:p>
              <a:pPr marL="171450" marR="0" lvl="1" indent="-171450" algn="l" rtl="0">
                <a:lnSpc>
                  <a:spcPct val="90000"/>
                </a:lnSpc>
                <a:spcBef>
                  <a:spcPts val="285"/>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Mejorar la calidad de los datos, es decir, los metadatos y la procedencia</a:t>
              </a:r>
              <a:endParaRPr sz="1900" b="0" i="0" u="none" strike="noStrike" cap="none">
                <a:solidFill>
                  <a:schemeClr val="dk1"/>
                </a:solidFill>
                <a:latin typeface="Arial"/>
                <a:ea typeface="Arial"/>
                <a:cs typeface="Arial"/>
                <a:sym typeface="Arial"/>
              </a:endParaRPr>
            </a:p>
          </p:txBody>
        </p:sp>
        <p:sp>
          <p:nvSpPr>
            <p:cNvPr id="647" name="Google Shape;647;p114"/>
            <p:cNvSpPr/>
            <p:nvPr/>
          </p:nvSpPr>
          <p:spPr>
            <a:xfrm>
              <a:off x="313182" y="1576718"/>
              <a:ext cx="4384548" cy="560880"/>
            </a:xfrm>
            <a:prstGeom prst="roundRect">
              <a:avLst>
                <a:gd name="adj" fmla="val 16667"/>
              </a:avLst>
            </a:prstGeom>
            <a:solidFill>
              <a:srgbClr val="6FAB46"/>
            </a:solidFill>
            <a:ln w="25400"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4"/>
            <p:cNvSpPr txBox="1"/>
            <p:nvPr/>
          </p:nvSpPr>
          <p:spPr>
            <a:xfrm>
              <a:off x="340562" y="1604098"/>
              <a:ext cx="4329788" cy="506120"/>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900"/>
                <a:buFont typeface="Arial"/>
                <a:buNone/>
              </a:pPr>
              <a:r>
                <a:rPr lang="en-US" sz="1900" b="0">
                  <a:solidFill>
                    <a:schemeClr val="lt1"/>
                  </a:solidFill>
                  <a:latin typeface="Arial"/>
                  <a:ea typeface="Arial"/>
                  <a:cs typeface="Arial"/>
                  <a:sym typeface="Arial"/>
                </a:rPr>
                <a:t>Las ontologías son valiosas porque::</a:t>
              </a:r>
              <a:endParaRPr sz="1900">
                <a:solidFill>
                  <a:schemeClr val="lt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2"/>
        <p:cNvGrpSpPr/>
        <p:nvPr/>
      </p:nvGrpSpPr>
      <p:grpSpPr>
        <a:xfrm>
          <a:off x="0" y="0"/>
          <a:ext cx="0" cy="0"/>
          <a:chOff x="0" y="0"/>
          <a:chExt cx="0" cy="0"/>
        </a:xfrm>
      </p:grpSpPr>
      <p:sp>
        <p:nvSpPr>
          <p:cNvPr id="653" name="Google Shape;653;p1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4" name="Google Shape;654;p11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5" name="Google Shape;655;p115"/>
          <p:cNvSpPr/>
          <p:nvPr/>
        </p:nvSpPr>
        <p:spPr>
          <a:xfrm rot="5400000" flipH="1">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6" name="Google Shape;656;p115"/>
          <p:cNvSpPr/>
          <p:nvPr/>
        </p:nvSpPr>
        <p:spPr>
          <a:xfrm rot="5400000" flipH="1">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7" name="Google Shape;657;p115"/>
          <p:cNvSpPr/>
          <p:nvPr/>
        </p:nvSpPr>
        <p:spPr>
          <a:xfrm rot="5400000" flipH="1">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8" name="Google Shape;658;p115"/>
          <p:cNvSpPr/>
          <p:nvPr/>
        </p:nvSpPr>
        <p:spPr>
          <a:xfrm rot="-964587">
            <a:off x="-501737" y="969718"/>
            <a:ext cx="3900357" cy="4178958"/>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9" name="Google Shape;659;p115"/>
          <p:cNvSpPr/>
          <p:nvPr/>
        </p:nvSpPr>
        <p:spPr>
          <a:xfrm rot="5400000" flipH="1">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0" name="Google Shape;660;p115"/>
          <p:cNvSpPr txBox="1">
            <a:spLocks noGrp="1"/>
          </p:cNvSpPr>
          <p:nvPr>
            <p:ph type="title" idx="4294967295"/>
          </p:nvPr>
        </p:nvSpPr>
        <p:spPr>
          <a:xfrm>
            <a:off x="466722" y="586855"/>
            <a:ext cx="3201366" cy="3387497"/>
          </a:xfrm>
          <a:prstGeom prst="rect">
            <a:avLst/>
          </a:prstGeom>
          <a:noFill/>
          <a:ln>
            <a:noFill/>
          </a:ln>
        </p:spPr>
        <p:txBody>
          <a:bodyPr spcFirstLastPara="1" wrap="square" lIns="91425" tIns="45700" rIns="91425" bIns="45700" anchor="b" anchorCtr="0">
            <a:normAutofit/>
          </a:bodyPr>
          <a:lstStyle/>
          <a:p>
            <a:pPr marL="0" marR="0" lvl="0" indent="0" algn="r" rtl="0">
              <a:lnSpc>
                <a:spcPct val="90000"/>
              </a:lnSpc>
              <a:spcBef>
                <a:spcPts val="0"/>
              </a:spcBef>
              <a:spcAft>
                <a:spcPts val="0"/>
              </a:spcAft>
              <a:buClr>
                <a:srgbClr val="FFFFFF"/>
              </a:buClr>
              <a:buSzPts val="4000"/>
              <a:buFont typeface="Arial"/>
              <a:buNone/>
            </a:pPr>
            <a:r>
              <a:rPr lang="en-US" sz="4000" b="0" strike="noStrike">
                <a:solidFill>
                  <a:srgbClr val="FFFFFF"/>
                </a:solidFill>
                <a:latin typeface="Arial"/>
                <a:ea typeface="Arial"/>
                <a:cs typeface="Arial"/>
                <a:sym typeface="Arial"/>
              </a:rPr>
              <a:t>Descripción de OWL</a:t>
            </a:r>
            <a:endParaRPr/>
          </a:p>
        </p:txBody>
      </p:sp>
      <p:sp>
        <p:nvSpPr>
          <p:cNvPr id="661" name="Google Shape;661;p115"/>
          <p:cNvSpPr txBox="1">
            <a:spLocks noGrp="1"/>
          </p:cNvSpPr>
          <p:nvPr>
            <p:ph type="body" idx="4294967295"/>
          </p:nvPr>
        </p:nvSpPr>
        <p:spPr>
          <a:xfrm>
            <a:off x="4504548" y="511388"/>
            <a:ext cx="7220729" cy="5821318"/>
          </a:xfrm>
          <a:prstGeom prst="rect">
            <a:avLst/>
          </a:prstGeom>
          <a:noFill/>
          <a:ln>
            <a:noFill/>
          </a:ln>
        </p:spPr>
        <p:txBody>
          <a:bodyPr spcFirstLastPara="1" wrap="square" lIns="91425" tIns="45700" rIns="91425" bIns="45700" anchor="ctr" anchorCtr="0">
            <a:normAutofit/>
          </a:bodyPr>
          <a:lstStyle/>
          <a:p>
            <a:pPr marL="228600" marR="0" lvl="0" indent="-228600" algn="l" rtl="0">
              <a:lnSpc>
                <a:spcPct val="90000"/>
              </a:lnSpc>
              <a:spcBef>
                <a:spcPts val="0"/>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El lenguaje de ontología web (OWL) agrega mas elementos de modelado a RDF / RDFS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Comprobaciones de coherencia: ¿hay inconsistencias lógicas?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Comprobaciones de satisfacción: ¿hay clases que no pueden tener instancias?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Clasificación: ¿Cuál es el tipo de una instancia?</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Agregar equivalencia de identidad y diferencia de identidad</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Tales como, sameAs, differentFrom, equivalentClass, equivalentProperty</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Ofreciendo definiciones de clase más expresivas, como</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Intersección de clase, unión, complemento, disyuntiva</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Restricciones de cardinalidad</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Ofreciendo definiciones de propiedad más expresivas como,</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Propiedades de objeto y tipo de datos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Transitivo, funcional, simétrico, propiedades inversas</a:t>
            </a:r>
            <a:endParaRPr/>
          </a:p>
          <a:p>
            <a:pPr marL="685800" marR="0" lvl="1" indent="-228600" algn="l" rtl="0">
              <a:lnSpc>
                <a:spcPct val="90000"/>
              </a:lnSpc>
              <a:spcBef>
                <a:spcPts val="499"/>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Restricciones de valor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6"/>
        <p:cNvGrpSpPr/>
        <p:nvPr/>
      </p:nvGrpSpPr>
      <p:grpSpPr>
        <a:xfrm>
          <a:off x="0" y="0"/>
          <a:ext cx="0" cy="0"/>
          <a:chOff x="0" y="0"/>
          <a:chExt cx="0" cy="0"/>
        </a:xfrm>
      </p:grpSpPr>
      <p:sp>
        <p:nvSpPr>
          <p:cNvPr id="667" name="Google Shape;667;p1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8" name="Google Shape;668;p116"/>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69" name="Google Shape;669;p116"/>
          <p:cNvSpPr/>
          <p:nvPr/>
        </p:nvSpPr>
        <p:spPr>
          <a:xfrm rot="5400000" flipH="1">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0" name="Google Shape;670;p116"/>
          <p:cNvSpPr/>
          <p:nvPr/>
        </p:nvSpPr>
        <p:spPr>
          <a:xfrm rot="5400000" flipH="1">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1" name="Google Shape;671;p116"/>
          <p:cNvSpPr/>
          <p:nvPr/>
        </p:nvSpPr>
        <p:spPr>
          <a:xfrm rot="5400000" flipH="1">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2" name="Google Shape;672;p116"/>
          <p:cNvSpPr/>
          <p:nvPr/>
        </p:nvSpPr>
        <p:spPr>
          <a:xfrm rot="-964587">
            <a:off x="-501737" y="969718"/>
            <a:ext cx="3900357" cy="4178958"/>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3" name="Google Shape;673;p116"/>
          <p:cNvSpPr/>
          <p:nvPr/>
        </p:nvSpPr>
        <p:spPr>
          <a:xfrm rot="5400000" flipH="1">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4" name="Google Shape;674;p116"/>
          <p:cNvSpPr txBox="1">
            <a:spLocks noGrp="1"/>
          </p:cNvSpPr>
          <p:nvPr>
            <p:ph type="title"/>
          </p:nvPr>
        </p:nvSpPr>
        <p:spPr>
          <a:xfrm>
            <a:off x="466722" y="586855"/>
            <a:ext cx="3201366" cy="3387497"/>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4000"/>
              <a:buFont typeface="Arial"/>
              <a:buNone/>
            </a:pPr>
            <a:r>
              <a:rPr lang="en-US" sz="4000" b="0" strike="noStrike">
                <a:solidFill>
                  <a:srgbClr val="FFFFFF"/>
                </a:solidFill>
                <a:latin typeface="Arial"/>
                <a:ea typeface="Arial"/>
                <a:cs typeface="Arial"/>
                <a:sym typeface="Arial"/>
              </a:rPr>
              <a:t>Una metodología para crear ontologías</a:t>
            </a:r>
            <a:endParaRPr/>
          </a:p>
        </p:txBody>
      </p:sp>
      <p:sp>
        <p:nvSpPr>
          <p:cNvPr id="675" name="Google Shape;675;p116"/>
          <p:cNvSpPr txBox="1">
            <a:spLocks noGrp="1"/>
          </p:cNvSpPr>
          <p:nvPr>
            <p:ph type="body" idx="4294967295"/>
          </p:nvPr>
        </p:nvSpPr>
        <p:spPr>
          <a:xfrm>
            <a:off x="4810259" y="649480"/>
            <a:ext cx="6555347" cy="554604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"Ontology Development 101" de Noy y McGuinness (2001) es una metodología popular y práctica de siete pasos para desarrollar una ontología.</a:t>
            </a:r>
            <a:endParaRPr/>
          </a:p>
          <a:p>
            <a:pPr marL="0" marR="0" lvl="0" indent="127000" algn="l" rtl="0">
              <a:lnSpc>
                <a:spcPct val="90000"/>
              </a:lnSpc>
              <a:spcBef>
                <a:spcPts val="1001"/>
              </a:spcBef>
              <a:spcAft>
                <a:spcPts val="0"/>
              </a:spcAft>
              <a:buClr>
                <a:schemeClr val="dk1"/>
              </a:buClr>
              <a:buSzPts val="2000"/>
              <a:buFont typeface="Arial"/>
              <a:buNone/>
            </a:pPr>
            <a:endParaRPr sz="20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1: identificar el dominio y el alcance</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2: considere la posibilidad de reutilizar ontologías existentes</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3: enumere los términos importantes</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4: definir las clases y la jerarquía de clases</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5: definir las propiedades de las clases</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6: definir las facetas de las propiedades</a:t>
            </a:r>
            <a:endParaRPr/>
          </a:p>
          <a:p>
            <a:pPr marL="228600" marR="0" lvl="0" indent="-228600" algn="l" rtl="0">
              <a:lnSpc>
                <a:spcPct val="90000"/>
              </a:lnSpc>
              <a:spcBef>
                <a:spcPts val="1001"/>
              </a:spcBef>
              <a:spcAft>
                <a:spcPts val="0"/>
              </a:spcAft>
              <a:buClr>
                <a:srgbClr val="000000"/>
              </a:buClr>
              <a:buSzPts val="2000"/>
              <a:buFont typeface="Arial"/>
              <a:buChar char="•"/>
            </a:pPr>
            <a:r>
              <a:rPr lang="en-US" sz="2000" b="0" i="0" u="none" strike="noStrike" cap="none">
                <a:solidFill>
                  <a:schemeClr val="dk1"/>
                </a:solidFill>
                <a:latin typeface="Arial"/>
                <a:ea typeface="Arial"/>
                <a:cs typeface="Arial"/>
                <a:sym typeface="Arial"/>
              </a:rPr>
              <a:t>Paso 7: crear instancias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p117"/>
          <p:cNvSpPr/>
          <p:nvPr/>
        </p:nvSpPr>
        <p:spPr>
          <a:xfrm>
            <a:off x="3740383" y="0"/>
            <a:ext cx="8451607" cy="685800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1" name="Google Shape;681;p117"/>
          <p:cNvSpPr/>
          <p:nvPr/>
        </p:nvSpPr>
        <p:spPr>
          <a:xfrm>
            <a:off x="10" y="0"/>
            <a:ext cx="3745177" cy="6858001"/>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2" name="Google Shape;682;p117"/>
          <p:cNvSpPr txBox="1">
            <a:spLocks noGrp="1"/>
          </p:cNvSpPr>
          <p:nvPr>
            <p:ph type="title"/>
          </p:nvPr>
        </p:nvSpPr>
        <p:spPr>
          <a:xfrm>
            <a:off x="252919" y="637762"/>
            <a:ext cx="3326860" cy="557677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3600"/>
              <a:buFont typeface="Arial"/>
              <a:buNone/>
            </a:pPr>
            <a:r>
              <a:rPr lang="en-US" sz="3600" b="0" strike="noStrike">
                <a:solidFill>
                  <a:schemeClr val="lt1"/>
                </a:solidFill>
                <a:latin typeface="Arial"/>
                <a:ea typeface="Arial"/>
                <a:cs typeface="Arial"/>
                <a:sym typeface="Arial"/>
              </a:rPr>
              <a:t>Paso 1: identificar el dominio y el alcance</a:t>
            </a:r>
            <a:endParaRPr/>
          </a:p>
        </p:txBody>
      </p:sp>
      <p:sp>
        <p:nvSpPr>
          <p:cNvPr id="683" name="Google Shape;683;p117"/>
          <p:cNvSpPr/>
          <p:nvPr/>
        </p:nvSpPr>
        <p:spPr>
          <a:xfrm>
            <a:off x="4654733" y="643465"/>
            <a:ext cx="457200" cy="4572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84" name="Google Shape;684;p117"/>
          <p:cNvSpPr txBox="1">
            <a:spLocks noGrp="1"/>
          </p:cNvSpPr>
          <p:nvPr>
            <p:ph type="body" idx="4294967295"/>
          </p:nvPr>
        </p:nvSpPr>
        <p:spPr>
          <a:xfrm>
            <a:off x="4654733" y="832482"/>
            <a:ext cx="7003868" cy="532691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Para ayudar a identificar el dominio y el alcance de la ontología, responda estas preguntas:</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¿Cuál es el dominio de la ontología?</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¿Cuál es el propósito de la ontología?</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¿Quiénes son los usuarios y mantenedores?</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¿Qué preguntas responderá la ontología?</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Algunos dicen que lo último es lo más importante (enfoque de preguntas de competencia)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7"/>
        <p:cNvGrpSpPr/>
        <p:nvPr/>
      </p:nvGrpSpPr>
      <p:grpSpPr>
        <a:xfrm>
          <a:off x="0" y="0"/>
          <a:ext cx="0" cy="0"/>
          <a:chOff x="0" y="0"/>
          <a:chExt cx="0" cy="0"/>
        </a:xfrm>
      </p:grpSpPr>
      <p:sp>
        <p:nvSpPr>
          <p:cNvPr id="348" name="Google Shape;348;p82"/>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2"/>
          <p:cNvSpPr txBox="1">
            <a:spLocks noGrp="1"/>
          </p:cNvSpPr>
          <p:nvPr>
            <p:ph type="title"/>
          </p:nvPr>
        </p:nvSpPr>
        <p:spPr>
          <a:xfrm>
            <a:off x="5297760" y="329040"/>
            <a:ext cx="6250320" cy="178236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rgbClr val="000000"/>
              </a:buClr>
              <a:buSzPts val="5400"/>
              <a:buFont typeface="Calibri"/>
              <a:buNone/>
            </a:pPr>
            <a:r>
              <a:rPr lang="en-US" sz="5400" b="0" strike="noStrike">
                <a:solidFill>
                  <a:srgbClr val="000000"/>
                </a:solidFill>
                <a:latin typeface="Calibri"/>
                <a:ea typeface="Calibri"/>
                <a:cs typeface="Calibri"/>
                <a:sym typeface="Calibri"/>
              </a:rPr>
              <a:t>¿Qué es la Web Semántica?</a:t>
            </a:r>
            <a:endParaRPr sz="5400" b="0" strike="noStrike">
              <a:latin typeface="Arial"/>
              <a:ea typeface="Arial"/>
              <a:cs typeface="Arial"/>
              <a:sym typeface="Arial"/>
            </a:endParaRPr>
          </a:p>
        </p:txBody>
      </p:sp>
      <p:sp>
        <p:nvSpPr>
          <p:cNvPr id="350" name="Google Shape;350;p82"/>
          <p:cNvSpPr/>
          <p:nvPr/>
        </p:nvSpPr>
        <p:spPr>
          <a:xfrm>
            <a:off x="0" y="0"/>
            <a:ext cx="4656600" cy="6857280"/>
          </a:xfrm>
          <a:custGeom>
            <a:avLst/>
            <a:gdLst/>
            <a:ahLst/>
            <a:cxnLst/>
            <a:rect l="l" t="t" r="r" b="b"/>
            <a:pathLst>
              <a:path w="4657344" h="6858000" extrusionOk="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2"/>
          <p:cNvSpPr/>
          <p:nvPr/>
        </p:nvSpPr>
        <p:spPr>
          <a:xfrm>
            <a:off x="5297760" y="2374920"/>
            <a:ext cx="4242960" cy="17640"/>
          </a:xfrm>
          <a:custGeom>
            <a:avLst/>
            <a:gdLst/>
            <a:ahLst/>
            <a:cxnLst/>
            <a:rect l="l" t="t" r="r" b="b"/>
            <a:pathLst>
              <a:path w="4243589" h="18288"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2"/>
          <p:cNvSpPr txBox="1">
            <a:spLocks noGrp="1"/>
          </p:cNvSpPr>
          <p:nvPr>
            <p:ph type="body" idx="1"/>
          </p:nvPr>
        </p:nvSpPr>
        <p:spPr>
          <a:xfrm>
            <a:off x="5297760" y="3083040"/>
            <a:ext cx="6250320" cy="2763000"/>
          </a:xfrm>
          <a:prstGeom prst="rect">
            <a:avLst/>
          </a:prstGeom>
          <a:noFill/>
          <a:ln>
            <a:noFill/>
          </a:ln>
        </p:spPr>
        <p:txBody>
          <a:bodyPr spcFirstLastPara="1" wrap="square" lIns="0" tIns="0" rIns="0" bIns="0" anchor="t"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Tim Berners-Lee acuñó el concepto de “Web Semántica”, donde la Web puede considerarse como </a:t>
            </a:r>
            <a:r>
              <a:rPr lang="en-US" sz="2400" b="1" i="0" u="none" strike="noStrike" cap="none">
                <a:solidFill>
                  <a:srgbClr val="000000"/>
                </a:solidFill>
                <a:latin typeface="Calibri"/>
                <a:ea typeface="Calibri"/>
                <a:cs typeface="Calibri"/>
                <a:sym typeface="Calibri"/>
              </a:rPr>
              <a:t>una base de datos global que el software podría entender e interpretar </a:t>
            </a:r>
            <a:r>
              <a:rPr lang="en-US" sz="2400" b="0" i="0" u="none" strike="noStrike" cap="none">
                <a:solidFill>
                  <a:srgbClr val="000000"/>
                </a:solidFill>
                <a:latin typeface="Calibri"/>
                <a:ea typeface="Calibri"/>
                <a:cs typeface="Calibri"/>
                <a:sym typeface="Calibri"/>
              </a:rPr>
              <a:t>en lugar de una serie de páginas web separadas.</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Scientific American Magazine May 2001 Issue.</a:t>
            </a:r>
            <a:endParaRPr sz="2400" b="0" i="0" u="none" strike="noStrike" cap="none">
              <a:solidFill>
                <a:schemeClr val="dk1"/>
              </a:solidFill>
              <a:latin typeface="Arial"/>
              <a:ea typeface="Arial"/>
              <a:cs typeface="Arial"/>
              <a:sym typeface="Arial"/>
            </a:endParaRPr>
          </a:p>
          <a:p>
            <a:pPr marL="685800" lvl="1" indent="-228600" algn="l" rtl="0">
              <a:lnSpc>
                <a:spcPct val="90000"/>
              </a:lnSpc>
              <a:spcBef>
                <a:spcPts val="499"/>
              </a:spcBef>
              <a:spcAft>
                <a:spcPts val="0"/>
              </a:spcAft>
              <a:buClr>
                <a:srgbClr val="000000"/>
              </a:buClr>
              <a:buSzPts val="1400"/>
              <a:buFont typeface="Arial"/>
              <a:buChar char="•"/>
            </a:pPr>
            <a:r>
              <a:rPr lang="en-US" sz="1400" b="0" u="sng" strike="noStrike">
                <a:solidFill>
                  <a:schemeClr val="hlink"/>
                </a:solidFill>
                <a:latin typeface="Calibri"/>
                <a:ea typeface="Calibri"/>
                <a:cs typeface="Calibri"/>
                <a:sym typeface="Calibri"/>
                <a:hlinkClick r:id="rId4"/>
              </a:rPr>
              <a:t>http://www.scientificamerican.com/magazine/sa/2001/05-01/</a:t>
            </a:r>
            <a:r>
              <a:rPr lang="en-US" sz="1400" b="0" strike="noStrike">
                <a:solidFill>
                  <a:srgbClr val="000000"/>
                </a:solidFill>
                <a:latin typeface="Calibri"/>
                <a:ea typeface="Calibri"/>
                <a:cs typeface="Calibri"/>
                <a:sym typeface="Calibri"/>
              </a:rPr>
              <a:t> </a:t>
            </a:r>
            <a:endParaRPr sz="1400" b="0" strike="noStrike">
              <a:latin typeface="Arial"/>
              <a:ea typeface="Arial"/>
              <a:cs typeface="Arial"/>
              <a:sym typeface="Arial"/>
            </a:endParaRPr>
          </a:p>
          <a:p>
            <a:pPr marL="0" marR="0" lvl="0" indent="0" algn="l" rtl="0">
              <a:lnSpc>
                <a:spcPct val="90000"/>
              </a:lnSpc>
              <a:spcBef>
                <a:spcPts val="1001"/>
              </a:spcBef>
              <a:spcAft>
                <a:spcPts val="0"/>
              </a:spcAft>
              <a:buClr>
                <a:schemeClr val="dk1"/>
              </a:buClr>
              <a:buSzPts val="1400"/>
              <a:buFont typeface="Arial"/>
              <a:buNone/>
            </a:pPr>
            <a:endParaRPr sz="1400" b="0" i="0" u="none" strike="noStrike" cap="none">
              <a:solidFill>
                <a:schemeClr val="dk1"/>
              </a:solidFill>
              <a:latin typeface="Arial"/>
              <a:ea typeface="Arial"/>
              <a:cs typeface="Arial"/>
              <a:sym typeface="Arial"/>
            </a:endParaRPr>
          </a:p>
        </p:txBody>
      </p:sp>
      <p:sp>
        <p:nvSpPr>
          <p:cNvPr id="353" name="Google Shape;353;p82"/>
          <p:cNvSpPr/>
          <p:nvPr/>
        </p:nvSpPr>
        <p:spPr>
          <a:xfrm flipH="1">
            <a:off x="5144040" y="5982840"/>
            <a:ext cx="6072840" cy="333360"/>
          </a:xfrm>
          <a:prstGeom prst="rect">
            <a:avLst/>
          </a:prstGeom>
          <a:solidFill>
            <a:srgbClr val="FFFFFF"/>
          </a:solidFill>
          <a:ln w="25400" cap="flat" cmpd="sng">
            <a:solidFill>
              <a:srgbClr val="4472C4"/>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600" b="0" u="sng" strike="noStrike">
                <a:solidFill>
                  <a:schemeClr val="hlink"/>
                </a:solidFill>
                <a:latin typeface="Calibri"/>
                <a:ea typeface="Calibri"/>
                <a:cs typeface="Calibri"/>
                <a:sym typeface="Calibri"/>
                <a:hlinkClick r:id="rId5"/>
              </a:rPr>
              <a:t>http://www.ted.com/talks/tim_berners_lee_on_the_next_web</a:t>
            </a:r>
            <a:r>
              <a:rPr lang="en-US" sz="1600" b="0" strike="noStrike">
                <a:solidFill>
                  <a:srgbClr val="000000"/>
                </a:solidFill>
                <a:latin typeface="Calibri"/>
                <a:ea typeface="Calibri"/>
                <a:cs typeface="Calibri"/>
                <a:sym typeface="Calibri"/>
              </a:rPr>
              <a:t> </a:t>
            </a:r>
            <a:endParaRPr sz="1600" b="0" strike="noStrike">
              <a:solidFill>
                <a:schemeClr val="dk1"/>
              </a:solidFill>
              <a:latin typeface="Arial"/>
              <a:ea typeface="Arial"/>
              <a:cs typeface="Arial"/>
              <a:sym typeface="Arial"/>
            </a:endParaRPr>
          </a:p>
        </p:txBody>
      </p:sp>
      <p:sp>
        <p:nvSpPr>
          <p:cNvPr id="354" name="Google Shape;354;p82"/>
          <p:cNvSpPr/>
          <p:nvPr/>
        </p:nvSpPr>
        <p:spPr>
          <a:xfrm>
            <a:off x="5690520" y="6435720"/>
            <a:ext cx="4499640" cy="333360"/>
          </a:xfrm>
          <a:prstGeom prst="rect">
            <a:avLst/>
          </a:prstGeom>
          <a:solidFill>
            <a:srgbClr val="FFFFFF"/>
          </a:solidFill>
          <a:ln w="25400" cap="flat" cmpd="sng">
            <a:solidFill>
              <a:srgbClr val="4472C4"/>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1600" b="0" u="sng" strike="noStrike">
                <a:solidFill>
                  <a:schemeClr val="hlink"/>
                </a:solidFill>
                <a:latin typeface="Calibri"/>
                <a:ea typeface="Calibri"/>
                <a:cs typeface="Calibri"/>
                <a:sym typeface="Calibri"/>
                <a:hlinkClick r:id="rId6"/>
              </a:rPr>
              <a:t>http://vimeo.com/album/2072014/video/49231112</a:t>
            </a:r>
            <a:r>
              <a:rPr lang="en-US" sz="1600" b="0" strike="noStrike">
                <a:solidFill>
                  <a:srgbClr val="000000"/>
                </a:solidFill>
                <a:latin typeface="Calibri"/>
                <a:ea typeface="Calibri"/>
                <a:cs typeface="Calibri"/>
                <a:sym typeface="Calibri"/>
              </a:rPr>
              <a:t> </a:t>
            </a:r>
            <a:endParaRPr sz="1600" b="0"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0"/>
        <p:cNvGrpSpPr/>
        <p:nvPr/>
      </p:nvGrpSpPr>
      <p:grpSpPr>
        <a:xfrm>
          <a:off x="0" y="0"/>
          <a:ext cx="0" cy="0"/>
          <a:chOff x="0" y="0"/>
          <a:chExt cx="0" cy="0"/>
        </a:xfrm>
      </p:grpSpPr>
      <p:sp>
        <p:nvSpPr>
          <p:cNvPr id="691" name="Google Shape;691;p118"/>
          <p:cNvSpPr/>
          <p:nvPr/>
        </p:nvSpPr>
        <p:spPr>
          <a:xfrm>
            <a:off x="3048" y="4293"/>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2" name="Google Shape;692;p118"/>
          <p:cNvSpPr/>
          <p:nvPr/>
        </p:nvSpPr>
        <p:spPr>
          <a:xfrm>
            <a:off x="0" y="-4"/>
            <a:ext cx="4167268" cy="685800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3" name="Google Shape;693;p118"/>
          <p:cNvSpPr txBox="1">
            <a:spLocks noGrp="1"/>
          </p:cNvSpPr>
          <p:nvPr>
            <p:ph type="title"/>
          </p:nvPr>
        </p:nvSpPr>
        <p:spPr>
          <a:xfrm>
            <a:off x="155643" y="591344"/>
            <a:ext cx="3733500" cy="5585619"/>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Arial"/>
              <a:buNone/>
            </a:pPr>
            <a:r>
              <a:rPr lang="en-US" b="0" strike="noStrike">
                <a:solidFill>
                  <a:srgbClr val="FFFFFF"/>
                </a:solidFill>
                <a:latin typeface="Arial"/>
                <a:ea typeface="Arial"/>
                <a:cs typeface="Arial"/>
                <a:sym typeface="Arial"/>
              </a:rPr>
              <a:t>Paso 2: considere la posibilidad de reutilizar ontologías existentes</a:t>
            </a:r>
            <a:endParaRPr/>
          </a:p>
        </p:txBody>
      </p:sp>
      <p:sp>
        <p:nvSpPr>
          <p:cNvPr id="694" name="Google Shape;694;p118"/>
          <p:cNvSpPr/>
          <p:nvPr/>
        </p:nvSpPr>
        <p:spPr>
          <a:xfrm rot="10800000" flipH="1">
            <a:off x="7550402" y="2455479"/>
            <a:ext cx="4083433" cy="4083433"/>
          </a:xfrm>
          <a:prstGeom prst="arc">
            <a:avLst>
              <a:gd name="adj1" fmla="val 16200000"/>
              <a:gd name="adj2" fmla="val 0"/>
            </a:avLst>
          </a:prstGeom>
          <a:noFill/>
          <a:ln w="12700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p118"/>
          <p:cNvSpPr txBox="1">
            <a:spLocks noGrp="1"/>
          </p:cNvSpPr>
          <p:nvPr>
            <p:ph type="body" idx="4294967295"/>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Las ontologías son reutilizables y extensibles y hay una serie de ontologías existentes que podría considerar:</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Tu ontología existente</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Ontologías ampliamente utilizadastales como: </a:t>
            </a:r>
            <a:endParaRPr/>
          </a:p>
          <a:p>
            <a:pPr marL="0" marR="0" lvl="0" indent="0" algn="l" rtl="0">
              <a:lnSpc>
                <a:spcPct val="90000"/>
              </a:lnSpc>
              <a:spcBef>
                <a:spcPts val="1001"/>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Dublin Core, FOAF, SKOS, Geo (WGS84)</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Ontologías de nivel superior tales como: </a:t>
            </a:r>
            <a:endParaRPr/>
          </a:p>
          <a:p>
            <a:pPr marL="0" marR="0" lvl="0" indent="0" algn="l" rtl="0">
              <a:lnSpc>
                <a:spcPct val="90000"/>
              </a:lnSpc>
              <a:spcBef>
                <a:spcPts val="1001"/>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Cyc, UMBEL, DOLCE, SUMO, PROTON</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Datos abiertos vinculados</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Ontologías de dominio especializadas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9"/>
        <p:cNvGrpSpPr/>
        <p:nvPr/>
      </p:nvGrpSpPr>
      <p:grpSpPr>
        <a:xfrm>
          <a:off x="0" y="0"/>
          <a:ext cx="0" cy="0"/>
          <a:chOff x="0" y="0"/>
          <a:chExt cx="0" cy="0"/>
        </a:xfrm>
      </p:grpSpPr>
      <p:sp>
        <p:nvSpPr>
          <p:cNvPr id="700" name="Google Shape;700;p119"/>
          <p:cNvSpPr txBox="1">
            <a:spLocks noGrp="1"/>
          </p:cNvSpPr>
          <p:nvPr>
            <p:ph type="title"/>
          </p:nvPr>
        </p:nvSpPr>
        <p:spPr>
          <a:xfrm>
            <a:off x="5116878" y="629266"/>
            <a:ext cx="6422849" cy="167660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US" b="0" strike="noStrike"/>
              <a:t>Paso 3: enumere los términos importantes</a:t>
            </a:r>
            <a:endParaRPr/>
          </a:p>
        </p:txBody>
      </p:sp>
      <p:sp>
        <p:nvSpPr>
          <p:cNvPr id="701" name="Google Shape;701;p119"/>
          <p:cNvSpPr/>
          <p:nvPr/>
        </p:nvSpPr>
        <p:spPr>
          <a:xfrm>
            <a:off x="0" y="0"/>
            <a:ext cx="4636008" cy="6858000"/>
          </a:xfrm>
          <a:prstGeom prst="rect">
            <a:avLst/>
          </a:prstGeom>
          <a:solidFill>
            <a:srgbClr val="4D688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2" name="Google Shape;702;p119"/>
          <p:cNvSpPr/>
          <p:nvPr/>
        </p:nvSpPr>
        <p:spPr>
          <a:xfrm>
            <a:off x="484632" y="484632"/>
            <a:ext cx="3666744" cy="5739187"/>
          </a:xfrm>
          <a:prstGeom prst="roundRect">
            <a:avLst>
              <a:gd name="adj" fmla="val 0"/>
            </a:avLst>
          </a:prstGeom>
          <a:solidFill>
            <a:srgbClr val="FFFFFF"/>
          </a:solidFill>
          <a:ln w="9525" cap="flat" cmpd="sng">
            <a:solidFill>
              <a:srgbClr val="C8CACA"/>
            </a:solidFill>
            <a:prstDash val="solid"/>
            <a:miter lim="8000"/>
            <a:headEnd type="none" w="sm" len="sm"/>
            <a:tailEnd type="none" w="sm" len="sm"/>
          </a:ln>
          <a:effectLst>
            <a:outerShdw blurRad="57150" dist="19050" dir="5400000" algn="t" rotWithShape="0">
              <a:srgbClr val="000000">
                <a:alpha val="6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03" name="Google Shape;703;p119"/>
          <p:cNvPicPr preferRelativeResize="0"/>
          <p:nvPr/>
        </p:nvPicPr>
        <p:blipFill rotWithShape="1">
          <a:blip r:embed="rId3">
            <a:alphaModFix/>
          </a:blip>
          <a:srcRect/>
          <a:stretch/>
        </p:blipFill>
        <p:spPr>
          <a:xfrm>
            <a:off x="804672" y="935942"/>
            <a:ext cx="3026664" cy="1369565"/>
          </a:xfrm>
          <a:prstGeom prst="rect">
            <a:avLst/>
          </a:prstGeom>
          <a:noFill/>
          <a:ln>
            <a:noFill/>
          </a:ln>
        </p:spPr>
      </p:pic>
      <p:pic>
        <p:nvPicPr>
          <p:cNvPr id="704" name="Google Shape;704;p119" descr="Imagen de la pantalla de un video juego&#10;&#10;Descripción generada automáticamente con confianza media"/>
          <p:cNvPicPr preferRelativeResize="0"/>
          <p:nvPr/>
        </p:nvPicPr>
        <p:blipFill rotWithShape="1">
          <a:blip r:embed="rId4">
            <a:alphaModFix/>
          </a:blip>
          <a:srcRect/>
          <a:stretch/>
        </p:blipFill>
        <p:spPr>
          <a:xfrm>
            <a:off x="804672" y="2761252"/>
            <a:ext cx="3026664" cy="1187966"/>
          </a:xfrm>
          <a:prstGeom prst="rect">
            <a:avLst/>
          </a:prstGeom>
          <a:noFill/>
          <a:ln>
            <a:noFill/>
          </a:ln>
        </p:spPr>
      </p:pic>
      <p:pic>
        <p:nvPicPr>
          <p:cNvPr id="705" name="Google Shape;705;p119" descr="Mapa&#10;&#10;Descripción generada automáticamente"/>
          <p:cNvPicPr preferRelativeResize="0"/>
          <p:nvPr/>
        </p:nvPicPr>
        <p:blipFill rotWithShape="1">
          <a:blip r:embed="rId5">
            <a:alphaModFix/>
          </a:blip>
          <a:srcRect/>
          <a:stretch/>
        </p:blipFill>
        <p:spPr>
          <a:xfrm>
            <a:off x="804672" y="4573026"/>
            <a:ext cx="3026663" cy="1066899"/>
          </a:xfrm>
          <a:prstGeom prst="rect">
            <a:avLst/>
          </a:prstGeom>
          <a:noFill/>
          <a:ln>
            <a:noFill/>
          </a:ln>
        </p:spPr>
      </p:pic>
      <p:sp>
        <p:nvSpPr>
          <p:cNvPr id="706" name="Google Shape;706;p119"/>
          <p:cNvSpPr txBox="1">
            <a:spLocks noGrp="1"/>
          </p:cNvSpPr>
          <p:nvPr>
            <p:ph type="body" idx="4294967295"/>
          </p:nvPr>
        </p:nvSpPr>
        <p:spPr>
          <a:xfrm>
            <a:off x="5116880" y="2438400"/>
            <a:ext cx="6422848" cy="378541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La terminología es útil para el modelado de dominios. Comience a recopilar terminología (conceptos) del dominio a través de entrevistas y documentación de dominio.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0"/>
        <p:cNvGrpSpPr/>
        <p:nvPr/>
      </p:nvGrpSpPr>
      <p:grpSpPr>
        <a:xfrm>
          <a:off x="0" y="0"/>
          <a:ext cx="0" cy="0"/>
          <a:chOff x="0" y="0"/>
          <a:chExt cx="0" cy="0"/>
        </a:xfrm>
      </p:grpSpPr>
      <p:sp>
        <p:nvSpPr>
          <p:cNvPr id="711" name="Google Shape;711;p120"/>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2" name="Google Shape;712;p120"/>
          <p:cNvSpPr/>
          <p:nvPr/>
        </p:nvSpPr>
        <p:spPr>
          <a:xfrm>
            <a:off x="1"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13" name="Google Shape;713;p120"/>
          <p:cNvSpPr txBox="1">
            <a:spLocks noGrp="1"/>
          </p:cNvSpPr>
          <p:nvPr>
            <p:ph type="title"/>
          </p:nvPr>
        </p:nvSpPr>
        <p:spPr>
          <a:xfrm>
            <a:off x="304800" y="1153572"/>
            <a:ext cx="3582434" cy="4461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Arial"/>
              <a:buNone/>
            </a:pPr>
            <a:r>
              <a:rPr lang="en-US" b="0" strike="noStrike">
                <a:solidFill>
                  <a:srgbClr val="FFFFFF"/>
                </a:solidFill>
                <a:latin typeface="Arial"/>
                <a:ea typeface="Arial"/>
                <a:cs typeface="Arial"/>
                <a:sym typeface="Arial"/>
              </a:rPr>
              <a:t>Paso 4: definir las clases y la jerarquía de clases</a:t>
            </a:r>
            <a:endParaRPr/>
          </a:p>
        </p:txBody>
      </p:sp>
      <p:sp>
        <p:nvSpPr>
          <p:cNvPr id="714" name="Google Shape;714;p120"/>
          <p:cNvSpPr/>
          <p:nvPr/>
        </p:nvSpPr>
        <p:spPr>
          <a:xfrm rot="10800000" flipH="1">
            <a:off x="7550402" y="2455479"/>
            <a:ext cx="4083433" cy="4083433"/>
          </a:xfrm>
          <a:prstGeom prst="arc">
            <a:avLst>
              <a:gd name="adj1" fmla="val 16200000"/>
              <a:gd name="adj2" fmla="val 0"/>
            </a:avLst>
          </a:prstGeom>
          <a:noFill/>
          <a:ln w="127000" cap="rnd" cmpd="sng">
            <a:solidFill>
              <a:schemeClr val="accent4"/>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p120"/>
          <p:cNvSpPr txBox="1">
            <a:spLocks noGrp="1"/>
          </p:cNvSpPr>
          <p:nvPr>
            <p:ph type="body" idx="4294967295"/>
          </p:nvPr>
        </p:nvSpPr>
        <p:spPr>
          <a:xfrm>
            <a:off x="4447308" y="591344"/>
            <a:ext cx="6906491" cy="558561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Para ayudar a definir la clase y la jerarquía de clases, determine qué tipo de modelado utilizar.</a:t>
            </a:r>
            <a:endParaRPr/>
          </a:p>
          <a:p>
            <a:pPr marL="0" marR="0" lvl="0" indent="0" algn="l" rtl="0">
              <a:lnSpc>
                <a:spcPct val="90000"/>
              </a:lnSpc>
              <a:spcBef>
                <a:spcPts val="1001"/>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Tres tipos de modelado son:</a:t>
            </a:r>
            <a:endParaRPr/>
          </a:p>
          <a:p>
            <a:pPr marL="0" marR="0" lvl="0" indent="0" algn="l" rtl="0">
              <a:lnSpc>
                <a:spcPct val="90000"/>
              </a:lnSpc>
              <a:spcBef>
                <a:spcPts val="1001"/>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Modelado de arriba hacia abajo</a:t>
            </a:r>
            <a:endParaRPr/>
          </a:p>
          <a:p>
            <a:pPr marL="0" marR="0" lvl="0" indent="0" algn="l" rtl="0">
              <a:lnSpc>
                <a:spcPct val="90000"/>
              </a:lnSpc>
              <a:spcBef>
                <a:spcPts val="1001"/>
              </a:spcBef>
              <a:spcAft>
                <a:spcPts val="0"/>
              </a:spcAft>
              <a:buClr>
                <a:schemeClr val="dk1"/>
              </a:buClr>
              <a:buSzPts val="2100"/>
              <a:buFont typeface="Arial"/>
              <a:buNone/>
            </a:pPr>
            <a:r>
              <a:rPr lang="en-US" sz="2100" b="0" i="0" u="none" strike="noStrike" cap="none">
                <a:solidFill>
                  <a:schemeClr val="dk1"/>
                </a:solidFill>
                <a:latin typeface="Arial"/>
                <a:ea typeface="Arial"/>
                <a:cs typeface="Arial"/>
                <a:sym typeface="Arial"/>
              </a:rPr>
              <a:t>Úselo cuando se conozcan los conceptos generales del dominio</a:t>
            </a:r>
            <a:endParaRPr/>
          </a:p>
          <a:p>
            <a:pPr marL="0" marR="0" lvl="0" indent="0" algn="l" rtl="0">
              <a:lnSpc>
                <a:spcPct val="90000"/>
              </a:lnSpc>
              <a:spcBef>
                <a:spcPts val="1001"/>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Modelado ascendente</a:t>
            </a:r>
            <a:endParaRPr/>
          </a:p>
          <a:p>
            <a:pPr marL="0" marR="0" lvl="0" indent="0" algn="l" rtl="0">
              <a:lnSpc>
                <a:spcPct val="90000"/>
              </a:lnSpc>
              <a:spcBef>
                <a:spcPts val="1001"/>
              </a:spcBef>
              <a:spcAft>
                <a:spcPts val="0"/>
              </a:spcAft>
              <a:buClr>
                <a:schemeClr val="dk1"/>
              </a:buClr>
              <a:buSzPts val="2100"/>
              <a:buFont typeface="Arial"/>
              <a:buNone/>
            </a:pPr>
            <a:r>
              <a:rPr lang="en-US" sz="2100" b="0" i="0" u="none" strike="noStrike" cap="none">
                <a:solidFill>
                  <a:schemeClr val="dk1"/>
                </a:solidFill>
                <a:latin typeface="Arial"/>
                <a:ea typeface="Arial"/>
                <a:cs typeface="Arial"/>
                <a:sym typeface="Arial"/>
              </a:rPr>
              <a:t>Úselo cuando haya una gran variedad de conceptos y no haya conceptos generales generales claros desde el principio</a:t>
            </a:r>
            <a:endParaRPr/>
          </a:p>
          <a:p>
            <a:pPr marL="0" marR="0" lvl="0" indent="0" algn="l" rtl="0">
              <a:lnSpc>
                <a:spcPct val="90000"/>
              </a:lnSpc>
              <a:spcBef>
                <a:spcPts val="1001"/>
              </a:spcBef>
              <a:spcAft>
                <a:spcPts val="0"/>
              </a:spcAft>
              <a:buClr>
                <a:schemeClr val="dk1"/>
              </a:buClr>
              <a:buSzPts val="2100"/>
              <a:buFont typeface="Arial"/>
              <a:buChar char="•"/>
            </a:pPr>
            <a:r>
              <a:rPr lang="en-US" sz="2100" b="0" i="0" u="none" strike="noStrike" cap="none">
                <a:solidFill>
                  <a:schemeClr val="dk1"/>
                </a:solidFill>
                <a:latin typeface="Arial"/>
                <a:ea typeface="Arial"/>
                <a:cs typeface="Arial"/>
                <a:sym typeface="Arial"/>
              </a:rPr>
              <a:t>Modelado híbrido</a:t>
            </a:r>
            <a:endParaRPr/>
          </a:p>
          <a:p>
            <a:pPr marL="0" marR="0" lvl="0" indent="0" algn="l" rtl="0">
              <a:lnSpc>
                <a:spcPct val="90000"/>
              </a:lnSpc>
              <a:spcBef>
                <a:spcPts val="1001"/>
              </a:spcBef>
              <a:spcAft>
                <a:spcPts val="0"/>
              </a:spcAft>
              <a:buClr>
                <a:schemeClr val="dk1"/>
              </a:buClr>
              <a:buSzPts val="2100"/>
              <a:buFont typeface="Arial"/>
              <a:buNone/>
            </a:pPr>
            <a:r>
              <a:rPr lang="en-US" sz="2100" b="0" i="0" u="none" strike="noStrike" cap="none">
                <a:solidFill>
                  <a:schemeClr val="dk1"/>
                </a:solidFill>
                <a:latin typeface="Arial"/>
                <a:ea typeface="Arial"/>
                <a:cs typeface="Arial"/>
                <a:sym typeface="Arial"/>
              </a:rPr>
              <a:t>Úselo cuando necesite modelado tanto de arriba hacia abajo como de abajo hacia arriba, que suele ser el caso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1"/>
        <p:cNvGrpSpPr/>
        <p:nvPr/>
      </p:nvGrpSpPr>
      <p:grpSpPr>
        <a:xfrm>
          <a:off x="0" y="0"/>
          <a:ext cx="0" cy="0"/>
          <a:chOff x="0" y="0"/>
          <a:chExt cx="0" cy="0"/>
        </a:xfrm>
      </p:grpSpPr>
      <p:sp>
        <p:nvSpPr>
          <p:cNvPr id="722" name="Google Shape;722;p121"/>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23" name="Google Shape;723;p121"/>
          <p:cNvGrpSpPr/>
          <p:nvPr/>
        </p:nvGrpSpPr>
        <p:grpSpPr>
          <a:xfrm>
            <a:off x="409710" y="635715"/>
            <a:ext cx="11142208" cy="2482136"/>
            <a:chOff x="409710" y="635715"/>
            <a:chExt cx="11142208" cy="2482136"/>
          </a:xfrm>
        </p:grpSpPr>
        <p:sp>
          <p:nvSpPr>
            <p:cNvPr id="724" name="Google Shape;724;p121"/>
            <p:cNvSpPr/>
            <p:nvPr/>
          </p:nvSpPr>
          <p:spPr>
            <a:xfrm>
              <a:off x="11223203" y="635716"/>
              <a:ext cx="328612" cy="1742360"/>
            </a:xfrm>
            <a:custGeom>
              <a:avLst/>
              <a:gdLst/>
              <a:ahLst/>
              <a:cxnLst/>
              <a:rect l="l" t="t" r="r" b="b"/>
              <a:pathLst>
                <a:path w="207" h="1114" extrusionOk="0">
                  <a:moveTo>
                    <a:pt x="207" y="987"/>
                  </a:moveTo>
                  <a:lnTo>
                    <a:pt x="0" y="1114"/>
                  </a:lnTo>
                  <a:lnTo>
                    <a:pt x="0" y="127"/>
                  </a:lnTo>
                  <a:lnTo>
                    <a:pt x="207" y="0"/>
                  </a:lnTo>
                  <a:lnTo>
                    <a:pt x="207" y="987"/>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5" name="Google Shape;725;p121"/>
            <p:cNvSpPr/>
            <p:nvPr/>
          </p:nvSpPr>
          <p:spPr>
            <a:xfrm>
              <a:off x="409710" y="1022350"/>
              <a:ext cx="709612" cy="2095501"/>
            </a:xfrm>
            <a:custGeom>
              <a:avLst/>
              <a:gdLst/>
              <a:ahLst/>
              <a:cxnLst/>
              <a:rect l="l" t="t" r="r" b="b"/>
              <a:pathLst>
                <a:path w="447" h="1363" extrusionOk="0">
                  <a:moveTo>
                    <a:pt x="447" y="1363"/>
                  </a:moveTo>
                  <a:lnTo>
                    <a:pt x="0" y="987"/>
                  </a:lnTo>
                  <a:lnTo>
                    <a:pt x="0" y="0"/>
                  </a:lnTo>
                  <a:lnTo>
                    <a:pt x="447" y="376"/>
                  </a:lnTo>
                  <a:lnTo>
                    <a:pt x="447" y="1363"/>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6" name="Google Shape;726;p121"/>
            <p:cNvSpPr/>
            <p:nvPr/>
          </p:nvSpPr>
          <p:spPr>
            <a:xfrm>
              <a:off x="409710" y="837744"/>
              <a:ext cx="403225" cy="1705431"/>
            </a:xfrm>
            <a:custGeom>
              <a:avLst/>
              <a:gdLst/>
              <a:ahLst/>
              <a:cxnLst/>
              <a:rect l="l" t="t" r="r" b="b"/>
              <a:pathLst>
                <a:path w="254" h="1109" extrusionOk="0">
                  <a:moveTo>
                    <a:pt x="254" y="987"/>
                  </a:moveTo>
                  <a:lnTo>
                    <a:pt x="0" y="1109"/>
                  </a:lnTo>
                  <a:lnTo>
                    <a:pt x="0" y="119"/>
                  </a:lnTo>
                  <a:lnTo>
                    <a:pt x="254" y="0"/>
                  </a:lnTo>
                  <a:lnTo>
                    <a:pt x="254" y="98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p121"/>
            <p:cNvSpPr/>
            <p:nvPr/>
          </p:nvSpPr>
          <p:spPr>
            <a:xfrm>
              <a:off x="644660" y="640894"/>
              <a:ext cx="168275" cy="1713195"/>
            </a:xfrm>
            <a:custGeom>
              <a:avLst/>
              <a:gdLst/>
              <a:ahLst/>
              <a:cxnLst/>
              <a:rect l="l" t="t" r="r" b="b"/>
              <a:pathLst>
                <a:path w="106" h="1114" extrusionOk="0">
                  <a:moveTo>
                    <a:pt x="106" y="1114"/>
                  </a:moveTo>
                  <a:lnTo>
                    <a:pt x="0" y="1005"/>
                  </a:lnTo>
                  <a:lnTo>
                    <a:pt x="0" y="0"/>
                  </a:lnTo>
                  <a:lnTo>
                    <a:pt x="106" y="110"/>
                  </a:lnTo>
                  <a:lnTo>
                    <a:pt x="106" y="1114"/>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p121"/>
            <p:cNvSpPr/>
            <p:nvPr/>
          </p:nvSpPr>
          <p:spPr>
            <a:xfrm>
              <a:off x="644055" y="635715"/>
              <a:ext cx="10907863" cy="1541457"/>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729" name="Google Shape;729;p121"/>
          <p:cNvSpPr txBox="1">
            <a:spLocks noGrp="1"/>
          </p:cNvSpPr>
          <p:nvPr>
            <p:ph type="title"/>
          </p:nvPr>
        </p:nvSpPr>
        <p:spPr>
          <a:xfrm>
            <a:off x="1047280" y="759805"/>
            <a:ext cx="1030652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Arial"/>
              <a:buNone/>
            </a:pPr>
            <a:r>
              <a:rPr lang="en-US" sz="4000" b="0" strike="noStrike">
                <a:solidFill>
                  <a:srgbClr val="FFFFFF"/>
                </a:solidFill>
                <a:latin typeface="Arial"/>
                <a:ea typeface="Arial"/>
                <a:cs typeface="Arial"/>
                <a:sym typeface="Arial"/>
              </a:rPr>
              <a:t>Paso 5: definir las propiedades de las clases</a:t>
            </a:r>
            <a:endParaRPr/>
          </a:p>
        </p:txBody>
      </p:sp>
      <p:sp>
        <p:nvSpPr>
          <p:cNvPr id="730" name="Google Shape;730;p121"/>
          <p:cNvSpPr txBox="1">
            <a:spLocks noGrp="1"/>
          </p:cNvSpPr>
          <p:nvPr>
            <p:ph type="body" idx="4294967295"/>
          </p:nvPr>
        </p:nvSpPr>
        <p:spPr>
          <a:xfrm>
            <a:off x="1119322" y="2494450"/>
            <a:ext cx="4668635" cy="356315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Defina las propiedades de las clases, como:</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Propiedades intrínsecas</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Por ejemplo, color, masa, densidad</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Propiedades extrínsecas</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Por ejemplo, nombre, ubicación</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Partes Relaciones con otras clases</a:t>
            </a:r>
            <a:endParaRPr/>
          </a:p>
        </p:txBody>
      </p:sp>
      <p:pic>
        <p:nvPicPr>
          <p:cNvPr id="731" name="Google Shape;731;p121" descr="slide28"/>
          <p:cNvPicPr preferRelativeResize="0"/>
          <p:nvPr/>
        </p:nvPicPr>
        <p:blipFill rotWithShape="1">
          <a:blip r:embed="rId3">
            <a:alphaModFix/>
          </a:blip>
          <a:srcRect/>
          <a:stretch/>
        </p:blipFill>
        <p:spPr>
          <a:xfrm>
            <a:off x="6098892" y="3343907"/>
            <a:ext cx="4802404" cy="186030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7"/>
        <p:cNvGrpSpPr/>
        <p:nvPr/>
      </p:nvGrpSpPr>
      <p:grpSpPr>
        <a:xfrm>
          <a:off x="0" y="0"/>
          <a:ext cx="0" cy="0"/>
          <a:chOff x="0" y="0"/>
          <a:chExt cx="0" cy="0"/>
        </a:xfrm>
      </p:grpSpPr>
      <p:sp>
        <p:nvSpPr>
          <p:cNvPr id="738" name="Google Shape;738;p1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9" name="Google Shape;739;p12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0" name="Google Shape;740;p122"/>
          <p:cNvSpPr/>
          <p:nvPr/>
        </p:nvSpPr>
        <p:spPr>
          <a:xfrm rot="5400000" flipH="1">
            <a:off x="-1410084" y="1410082"/>
            <a:ext cx="6858000" cy="4037836"/>
          </a:xfrm>
          <a:prstGeom prst="rect">
            <a:avLst/>
          </a:prstGeom>
          <a:gradFill>
            <a:gsLst>
              <a:gs pos="0">
                <a:srgbClr val="000000"/>
              </a:gs>
              <a:gs pos="8000">
                <a:srgbClr val="000000"/>
              </a:gs>
              <a:gs pos="100000">
                <a:srgbClr val="2F5496"/>
              </a:gs>
            </a:gsLst>
            <a:lin ang="3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1" name="Google Shape;741;p122"/>
          <p:cNvSpPr/>
          <p:nvPr/>
        </p:nvSpPr>
        <p:spPr>
          <a:xfrm rot="5400000" flipH="1">
            <a:off x="-1410085" y="1420219"/>
            <a:ext cx="6857999" cy="4037839"/>
          </a:xfrm>
          <a:prstGeom prst="rect">
            <a:avLst/>
          </a:prstGeom>
          <a:gradFill>
            <a:gsLst>
              <a:gs pos="0">
                <a:srgbClr val="000000">
                  <a:alpha val="0"/>
                </a:srgbClr>
              </a:gs>
              <a:gs pos="99000">
                <a:srgbClr val="4472C4">
                  <a:alpha val="45882"/>
                </a:srgbClr>
              </a:gs>
              <a:gs pos="100000">
                <a:srgbClr val="4472C4">
                  <a:alpha val="45882"/>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2" name="Google Shape;742;p122"/>
          <p:cNvSpPr/>
          <p:nvPr/>
        </p:nvSpPr>
        <p:spPr>
          <a:xfrm rot="5400000" flipH="1">
            <a:off x="767923" y="3588085"/>
            <a:ext cx="2501979" cy="4037841"/>
          </a:xfrm>
          <a:prstGeom prst="rect">
            <a:avLst/>
          </a:prstGeom>
          <a:gradFill>
            <a:gsLst>
              <a:gs pos="0">
                <a:srgbClr val="4472C4">
                  <a:alpha val="28627"/>
                </a:srgbClr>
              </a:gs>
              <a:gs pos="2000">
                <a:srgbClr val="4472C4">
                  <a:alpha val="28627"/>
                </a:srgbClr>
              </a:gs>
              <a:gs pos="100000">
                <a:srgbClr val="000000">
                  <a:alpha val="29803"/>
                </a:srgbClr>
              </a:gs>
            </a:gsLst>
            <a:lin ang="7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3" name="Google Shape;743;p122"/>
          <p:cNvSpPr/>
          <p:nvPr/>
        </p:nvSpPr>
        <p:spPr>
          <a:xfrm rot="-964587">
            <a:off x="-501737" y="969718"/>
            <a:ext cx="3900357" cy="4178958"/>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4" name="Google Shape;744;p122"/>
          <p:cNvSpPr/>
          <p:nvPr/>
        </p:nvSpPr>
        <p:spPr>
          <a:xfrm rot="5400000" flipH="1">
            <a:off x="-1410093" y="1399943"/>
            <a:ext cx="6858003" cy="4037835"/>
          </a:xfrm>
          <a:prstGeom prst="rect">
            <a:avLst/>
          </a:prstGeom>
          <a:gradFill>
            <a:gsLst>
              <a:gs pos="0">
                <a:srgbClr val="000000">
                  <a:alpha val="0"/>
                </a:srgbClr>
              </a:gs>
              <a:gs pos="99000">
                <a:srgbClr val="8DA9DB">
                  <a:alpha val="10980"/>
                </a:srgbClr>
              </a:gs>
              <a:gs pos="100000">
                <a:srgbClr val="8DA9DB">
                  <a:alpha val="10980"/>
                </a:srgbClr>
              </a:gs>
            </a:gsLst>
            <a:lin ang="7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45" name="Google Shape;745;p122"/>
          <p:cNvSpPr txBox="1">
            <a:spLocks noGrp="1"/>
          </p:cNvSpPr>
          <p:nvPr>
            <p:ph type="title"/>
          </p:nvPr>
        </p:nvSpPr>
        <p:spPr>
          <a:xfrm>
            <a:off x="466722" y="586855"/>
            <a:ext cx="3201366" cy="3387497"/>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4000"/>
              <a:buFont typeface="Arial"/>
              <a:buNone/>
            </a:pPr>
            <a:r>
              <a:rPr lang="en-US" sz="4000" b="0" strike="noStrike">
                <a:solidFill>
                  <a:srgbClr val="FFFFFF"/>
                </a:solidFill>
                <a:latin typeface="Arial"/>
                <a:ea typeface="Arial"/>
                <a:cs typeface="Arial"/>
                <a:sym typeface="Arial"/>
              </a:rPr>
              <a:t>Paso 6: definir las facetas de las propiedades</a:t>
            </a:r>
            <a:endParaRPr/>
          </a:p>
        </p:txBody>
      </p:sp>
      <p:sp>
        <p:nvSpPr>
          <p:cNvPr id="746" name="Google Shape;746;p122"/>
          <p:cNvSpPr txBox="1">
            <a:spLocks noGrp="1"/>
          </p:cNvSpPr>
          <p:nvPr>
            <p:ph type="body" idx="4294967295"/>
          </p:nvPr>
        </p:nvSpPr>
        <p:spPr>
          <a:xfrm>
            <a:off x="4810259" y="649480"/>
            <a:ext cx="7086669" cy="5702682"/>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Definir facetas de propiedad, como:</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tipo de propiedad</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 simétrico? ¿Es transitivo? ¿Es un tipo de datos o una propiedad de objeto?</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Cardinalidad</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¿La propiedad es opcional o esencial?</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¿Es la propiedad una relación de uno a varios?</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Dominio</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¿De qué clases apunta esta propiedad?</a:t>
            </a:r>
            <a:endParaRPr/>
          </a:p>
          <a:p>
            <a:pPr marL="0" marR="0" lvl="0" indent="0" algn="l" rtl="0">
              <a:lnSpc>
                <a:spcPct val="90000"/>
              </a:lnSpc>
              <a:spcBef>
                <a:spcPts val="1001"/>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Distancia</a:t>
            </a:r>
            <a:endParaRPr/>
          </a:p>
          <a:p>
            <a:pPr marL="0" marR="0" lvl="0" indent="0" algn="l" rtl="0">
              <a:lnSpc>
                <a:spcPct val="90000"/>
              </a:lnSpc>
              <a:spcBef>
                <a:spcPts val="1001"/>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¿A qué clases apunta esta propiedad?</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123"/>
          <p:cNvSpPr/>
          <p:nvPr/>
        </p:nvSpPr>
        <p:spPr>
          <a:xfrm>
            <a:off x="1524"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54" name="Google Shape;754;p123"/>
          <p:cNvSpPr/>
          <p:nvPr/>
        </p:nvSpPr>
        <p:spPr>
          <a:xfrm>
            <a:off x="0" y="0"/>
            <a:ext cx="4709160" cy="6858000"/>
          </a:xfrm>
          <a:prstGeom prst="rect">
            <a:avLst/>
          </a:prstGeom>
          <a:solidFill>
            <a:schemeClr val="dk1">
              <a:alpha val="8078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55" name="Google Shape;755;p123"/>
          <p:cNvSpPr/>
          <p:nvPr/>
        </p:nvSpPr>
        <p:spPr>
          <a:xfrm>
            <a:off x="0" y="0"/>
            <a:ext cx="3284331" cy="6858000"/>
          </a:xfrm>
          <a:custGeom>
            <a:avLst/>
            <a:gdLst/>
            <a:ahLst/>
            <a:cxnLst/>
            <a:rect l="l" t="t" r="r" b="b"/>
            <a:pathLst>
              <a:path w="4319042" h="6858000" extrusionOk="0">
                <a:moveTo>
                  <a:pt x="0" y="0"/>
                </a:moveTo>
                <a:lnTo>
                  <a:pt x="1142888" y="0"/>
                </a:lnTo>
                <a:lnTo>
                  <a:pt x="4319042" y="6858000"/>
                </a:lnTo>
                <a:lnTo>
                  <a:pt x="0" y="6858000"/>
                </a:lnTo>
                <a:close/>
              </a:path>
            </a:pathLst>
          </a:custGeom>
          <a:solidFill>
            <a:schemeClr val="dk1">
              <a:alpha val="3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56" name="Google Shape;756;p123"/>
          <p:cNvSpPr txBox="1">
            <a:spLocks noGrp="1"/>
          </p:cNvSpPr>
          <p:nvPr>
            <p:ph type="title"/>
          </p:nvPr>
        </p:nvSpPr>
        <p:spPr>
          <a:xfrm>
            <a:off x="804672" y="640080"/>
            <a:ext cx="3282696" cy="525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Arial"/>
              <a:buNone/>
            </a:pPr>
            <a:r>
              <a:rPr lang="en-US" b="0" strike="noStrike">
                <a:solidFill>
                  <a:schemeClr val="lt1"/>
                </a:solidFill>
                <a:latin typeface="Arial"/>
                <a:ea typeface="Arial"/>
                <a:cs typeface="Arial"/>
                <a:sym typeface="Arial"/>
              </a:rPr>
              <a:t>Paso 7: crear instancias</a:t>
            </a:r>
            <a:endParaRPr/>
          </a:p>
        </p:txBody>
      </p:sp>
      <p:sp>
        <p:nvSpPr>
          <p:cNvPr id="757" name="Google Shape;757;p123"/>
          <p:cNvSpPr txBox="1">
            <a:spLocks noGrp="1"/>
          </p:cNvSpPr>
          <p:nvPr>
            <p:ph type="body" idx="4294967295"/>
          </p:nvPr>
        </p:nvSpPr>
        <p:spPr>
          <a:xfrm>
            <a:off x="5358384" y="640081"/>
            <a:ext cx="6024654" cy="5257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Crea instancias de clases</a:t>
            </a:r>
            <a:endParaRPr/>
          </a:p>
          <a:p>
            <a:pPr marL="0" marR="0" lvl="0" indent="0" algn="l" rtl="0">
              <a:lnSpc>
                <a:spcPct val="90000"/>
              </a:lnSpc>
              <a:spcBef>
                <a:spcPts val="1001"/>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Por ejemplo: Fred a: Human</a:t>
            </a:r>
            <a:endParaRPr/>
          </a:p>
          <a:p>
            <a:pPr marL="0" marR="0" lvl="0" indent="0" algn="l" rtl="0">
              <a:lnSpc>
                <a:spcPct val="90000"/>
              </a:lnSpc>
              <a:spcBef>
                <a:spcPts val="1001"/>
              </a:spcBef>
              <a:spcAft>
                <a:spcPts val="0"/>
              </a:spcAft>
              <a:buClr>
                <a:schemeClr val="dk1"/>
              </a:buClr>
              <a:buSzPts val="2400"/>
              <a:buFont typeface="Arial"/>
              <a:buChar char="•"/>
            </a:pPr>
            <a:r>
              <a:rPr lang="en-US" sz="2400" b="0" i="0" u="none" strike="noStrike" cap="none">
                <a:solidFill>
                  <a:schemeClr val="dk1"/>
                </a:solidFill>
                <a:latin typeface="Arial"/>
                <a:ea typeface="Arial"/>
                <a:cs typeface="Arial"/>
                <a:sym typeface="Arial"/>
              </a:rPr>
              <a:t>Creando instancias</a:t>
            </a:r>
            <a:endParaRPr/>
          </a:p>
          <a:p>
            <a:pPr marL="0" marR="0" lvl="0" indent="0" algn="l" rtl="0">
              <a:lnSpc>
                <a:spcPct val="90000"/>
              </a:lnSpc>
              <a:spcBef>
                <a:spcPts val="1001"/>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Prueba la ontología del dominio</a:t>
            </a:r>
            <a:endParaRPr/>
          </a:p>
          <a:p>
            <a:pPr marL="0" marR="0" lvl="0" indent="0" algn="l" rtl="0">
              <a:lnSpc>
                <a:spcPct val="90000"/>
              </a:lnSpc>
              <a:spcBef>
                <a:spcPts val="1001"/>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Puede exponer problemas de modelado que se puede abordar mediante un refinamiento iterativo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4"/>
          <p:cNvSpPr txBox="1">
            <a:spLocks noGrp="1"/>
          </p:cNvSpPr>
          <p:nvPr>
            <p:ph type="title" idx="4294967295"/>
          </p:nvPr>
        </p:nvSpPr>
        <p:spPr>
          <a:xfrm>
            <a:off x="838080" y="365040"/>
            <a:ext cx="10515240" cy="1324800"/>
          </a:xfrm>
          <a:prstGeom prst="rect">
            <a:avLst/>
          </a:prstGeom>
          <a:noFill/>
          <a:ln>
            <a:noFill/>
          </a:ln>
        </p:spPr>
        <p:txBody>
          <a:bodyPr spcFirstLastPara="1" wrap="square" lIns="90000" tIns="45000" rIns="90000" bIns="45000" anchor="ctr" anchorCtr="0">
            <a:normAutofit/>
          </a:bodyPr>
          <a:lstStyle/>
          <a:p>
            <a:pPr marL="0" marR="0" lvl="0" indent="0" algn="l" rtl="0">
              <a:lnSpc>
                <a:spcPct val="90000"/>
              </a:lnSpc>
              <a:spcBef>
                <a:spcPts val="0"/>
              </a:spcBef>
              <a:spcAft>
                <a:spcPts val="0"/>
              </a:spcAft>
              <a:buClr>
                <a:srgbClr val="000000"/>
              </a:buClr>
              <a:buSzPts val="4400"/>
              <a:buFont typeface="Calibri"/>
              <a:buNone/>
            </a:pPr>
            <a:r>
              <a:rPr lang="en-US" sz="4400" b="1" strike="noStrike">
                <a:solidFill>
                  <a:srgbClr val="000000"/>
                </a:solidFill>
                <a:latin typeface="Calibri"/>
                <a:ea typeface="Calibri"/>
                <a:cs typeface="Calibri"/>
                <a:sym typeface="Calibri"/>
              </a:rPr>
              <a:t>Un ejemplo</a:t>
            </a:r>
            <a:r>
              <a:rPr lang="en-US" sz="4400" b="0" strike="noStrike">
                <a:solidFill>
                  <a:srgbClr val="000000"/>
                </a:solidFill>
                <a:latin typeface="Calibri"/>
                <a:ea typeface="Calibri"/>
                <a:cs typeface="Calibri"/>
                <a:sym typeface="Calibri"/>
              </a:rPr>
              <a:t>: Diagnostic and Statistical Manual of Mental Disorders (DSM)</a:t>
            </a:r>
            <a:endParaRPr sz="4400" b="0" strike="noStrike">
              <a:solidFill>
                <a:schemeClr val="dk1"/>
              </a:solidFill>
              <a:latin typeface="Arial"/>
              <a:ea typeface="Arial"/>
              <a:cs typeface="Arial"/>
              <a:sym typeface="Arial"/>
            </a:endParaRPr>
          </a:p>
        </p:txBody>
      </p:sp>
      <p:sp>
        <p:nvSpPr>
          <p:cNvPr id="763" name="Google Shape;763;p124"/>
          <p:cNvSpPr txBox="1">
            <a:spLocks noGrp="1"/>
          </p:cNvSpPr>
          <p:nvPr>
            <p:ph type="body" idx="4294967295"/>
          </p:nvPr>
        </p:nvSpPr>
        <p:spPr>
          <a:xfrm>
            <a:off x="838080" y="1825560"/>
            <a:ext cx="10515240" cy="4350600"/>
          </a:xfrm>
          <a:prstGeom prst="rect">
            <a:avLst/>
          </a:prstGeom>
          <a:noFill/>
          <a:ln>
            <a:noFill/>
          </a:ln>
        </p:spPr>
        <p:txBody>
          <a:bodyPr spcFirstLastPara="1" wrap="square" lIns="90000" tIns="45000" rIns="90000" bIns="450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i="0" u="sng" strike="noStrike" cap="none">
                <a:solidFill>
                  <a:schemeClr val="hlink"/>
                </a:solidFill>
                <a:latin typeface="Calibri"/>
                <a:ea typeface="Calibri"/>
                <a:cs typeface="Calibri"/>
                <a:sym typeface="Calibri"/>
                <a:hlinkClick r:id="rId3"/>
              </a:rPr>
              <a:t>http://dsm.psychiatryonline.org/doi/book/10.1176/appi.books.9780890425596</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5"/>
          <p:cNvSpPr txBox="1">
            <a:spLocks noGrp="1"/>
          </p:cNvSpPr>
          <p:nvPr>
            <p:ph type="title" idx="4294967295"/>
          </p:nvPr>
        </p:nvSpPr>
        <p:spPr>
          <a:xfrm>
            <a:off x="838080" y="365040"/>
            <a:ext cx="10515240" cy="1324800"/>
          </a:xfrm>
          <a:prstGeom prst="rect">
            <a:avLst/>
          </a:prstGeom>
          <a:noFill/>
          <a:ln>
            <a:noFill/>
          </a:ln>
        </p:spPr>
        <p:txBody>
          <a:bodyPr spcFirstLastPara="1" wrap="square" lIns="90000" tIns="45000" rIns="90000" bIns="45000" anchor="ctr" anchorCtr="0">
            <a:noAutofit/>
          </a:bodyPr>
          <a:lstStyle/>
          <a:p>
            <a:pPr marL="0" marR="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SKOS</a:t>
            </a:r>
            <a:endParaRPr sz="4400" b="0" strike="noStrike">
              <a:solidFill>
                <a:schemeClr val="dk1"/>
              </a:solidFill>
              <a:latin typeface="Arial"/>
              <a:ea typeface="Arial"/>
              <a:cs typeface="Arial"/>
              <a:sym typeface="Arial"/>
            </a:endParaRPr>
          </a:p>
        </p:txBody>
      </p:sp>
      <p:sp>
        <p:nvSpPr>
          <p:cNvPr id="769" name="Google Shape;769;p125"/>
          <p:cNvSpPr txBox="1">
            <a:spLocks noGrp="1"/>
          </p:cNvSpPr>
          <p:nvPr>
            <p:ph type="body" idx="4294967295"/>
          </p:nvPr>
        </p:nvSpPr>
        <p:spPr>
          <a:xfrm>
            <a:off x="838080" y="1825560"/>
            <a:ext cx="10515240" cy="4350600"/>
          </a:xfrm>
          <a:prstGeom prst="rect">
            <a:avLst/>
          </a:prstGeom>
          <a:noFill/>
          <a:ln>
            <a:noFill/>
          </a:ln>
        </p:spPr>
        <p:txBody>
          <a:bodyPr spcFirstLastPara="1" wrap="square" lIns="90000" tIns="45000" rIns="90000" bIns="450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i="0" u="sng" strike="noStrike" cap="none">
                <a:solidFill>
                  <a:schemeClr val="hlink"/>
                </a:solidFill>
                <a:latin typeface="Calibri"/>
                <a:ea typeface="Calibri"/>
                <a:cs typeface="Calibri"/>
                <a:sym typeface="Calibri"/>
                <a:hlinkClick r:id="rId3"/>
              </a:rPr>
              <a:t>https://www.w3.org/2004/02/skos/</a:t>
            </a:r>
            <a:endParaRPr sz="28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i="0" u="sng" strike="noStrike" cap="none">
                <a:solidFill>
                  <a:schemeClr val="hlink"/>
                </a:solidFill>
                <a:latin typeface="Calibri"/>
                <a:ea typeface="Calibri"/>
                <a:cs typeface="Calibri"/>
                <a:sym typeface="Calibri"/>
                <a:hlinkClick r:id="rId3"/>
              </a:rPr>
              <a:t>http://skos.um.es/unescothes/?l=es</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6"/>
          <p:cNvSpPr txBox="1">
            <a:spLocks noGrp="1"/>
          </p:cNvSpPr>
          <p:nvPr>
            <p:ph type="title" idx="4294967295"/>
          </p:nvPr>
        </p:nvSpPr>
        <p:spPr>
          <a:xfrm>
            <a:off x="838080" y="365040"/>
            <a:ext cx="10515240" cy="1324800"/>
          </a:xfrm>
          <a:prstGeom prst="rect">
            <a:avLst/>
          </a:prstGeom>
          <a:noFill/>
          <a:ln>
            <a:noFill/>
          </a:ln>
        </p:spPr>
        <p:txBody>
          <a:bodyPr spcFirstLastPara="1" wrap="square" lIns="90000" tIns="45000" rIns="90000" bIns="45000" anchor="ctr" anchorCtr="0">
            <a:noAutofit/>
          </a:bodyPr>
          <a:lstStyle/>
          <a:p>
            <a:pPr marL="0" marR="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Dublin Core</a:t>
            </a:r>
            <a:endParaRPr sz="4400" b="0" strike="noStrike">
              <a:solidFill>
                <a:schemeClr val="dk1"/>
              </a:solidFill>
              <a:latin typeface="Arial"/>
              <a:ea typeface="Arial"/>
              <a:cs typeface="Arial"/>
              <a:sym typeface="Arial"/>
            </a:endParaRPr>
          </a:p>
        </p:txBody>
      </p:sp>
      <p:sp>
        <p:nvSpPr>
          <p:cNvPr id="775" name="Google Shape;775;p126"/>
          <p:cNvSpPr txBox="1">
            <a:spLocks noGrp="1"/>
          </p:cNvSpPr>
          <p:nvPr>
            <p:ph type="body" idx="4294967295"/>
          </p:nvPr>
        </p:nvSpPr>
        <p:spPr>
          <a:xfrm>
            <a:off x="838080" y="1825560"/>
            <a:ext cx="10515240" cy="4350600"/>
          </a:xfrm>
          <a:prstGeom prst="rect">
            <a:avLst/>
          </a:prstGeom>
          <a:noFill/>
          <a:ln>
            <a:noFill/>
          </a:ln>
        </p:spPr>
        <p:txBody>
          <a:bodyPr spcFirstLastPara="1" wrap="square" lIns="90000" tIns="45000" rIns="90000" bIns="450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i="0" u="sng" strike="noStrike" cap="none">
                <a:solidFill>
                  <a:schemeClr val="hlink"/>
                </a:solidFill>
                <a:latin typeface="Calibri"/>
                <a:ea typeface="Calibri"/>
                <a:cs typeface="Calibri"/>
                <a:sym typeface="Calibri"/>
                <a:hlinkClick r:id="rId3"/>
              </a:rPr>
              <a:t>http://dublincore.org/</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8"/>
        <p:cNvGrpSpPr/>
        <p:nvPr/>
      </p:nvGrpSpPr>
      <p:grpSpPr>
        <a:xfrm>
          <a:off x="0" y="0"/>
          <a:ext cx="0" cy="0"/>
          <a:chOff x="0" y="0"/>
          <a:chExt cx="0" cy="0"/>
        </a:xfrm>
      </p:grpSpPr>
      <p:sp>
        <p:nvSpPr>
          <p:cNvPr id="359" name="Google Shape;359;p83"/>
          <p:cNvSpPr/>
          <p:nvPr/>
        </p:nvSpPr>
        <p:spPr>
          <a:xfrm>
            <a:off x="0" y="0"/>
            <a:ext cx="12191400" cy="685656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3"/>
          <p:cNvSpPr txBox="1">
            <a:spLocks noGrp="1"/>
          </p:cNvSpPr>
          <p:nvPr>
            <p:ph type="title" idx="4294967295"/>
          </p:nvPr>
        </p:nvSpPr>
        <p:spPr>
          <a:xfrm>
            <a:off x="808560" y="387000"/>
            <a:ext cx="9236160" cy="1188360"/>
          </a:xfrm>
          <a:prstGeom prst="rect">
            <a:avLst/>
          </a:prstGeom>
          <a:noFill/>
          <a:ln>
            <a:noFill/>
          </a:ln>
        </p:spPr>
        <p:txBody>
          <a:bodyPr spcFirstLastPara="1" wrap="square" lIns="90000" tIns="45000" rIns="90000" bIns="45000" anchor="b" anchorCtr="0">
            <a:normAutofit/>
          </a:bodyPr>
          <a:lstStyle/>
          <a:p>
            <a:pPr marL="0" marR="0" lvl="0" indent="0" algn="l" rtl="0">
              <a:lnSpc>
                <a:spcPct val="90000"/>
              </a:lnSpc>
              <a:spcBef>
                <a:spcPts val="0"/>
              </a:spcBef>
              <a:spcAft>
                <a:spcPts val="0"/>
              </a:spcAft>
              <a:buClr>
                <a:srgbClr val="000000"/>
              </a:buClr>
              <a:buSzPts val="4600"/>
              <a:buFont typeface="Calibri"/>
              <a:buNone/>
            </a:pPr>
            <a:r>
              <a:rPr lang="en-US" sz="4600" b="0" i="0" u="none" strike="noStrike" cap="none">
                <a:solidFill>
                  <a:srgbClr val="000000"/>
                </a:solidFill>
                <a:latin typeface="Calibri"/>
                <a:ea typeface="Calibri"/>
                <a:cs typeface="Calibri"/>
                <a:sym typeface="Calibri"/>
              </a:rPr>
              <a:t>¿Cómo construir la Web Semántica?</a:t>
            </a:r>
            <a:endParaRPr sz="4600" b="0" i="0" u="none" strike="noStrike" cap="none">
              <a:solidFill>
                <a:schemeClr val="dk1"/>
              </a:solidFill>
              <a:latin typeface="Arial"/>
              <a:ea typeface="Arial"/>
              <a:cs typeface="Arial"/>
              <a:sym typeface="Arial"/>
            </a:endParaRPr>
          </a:p>
        </p:txBody>
      </p:sp>
      <p:grpSp>
        <p:nvGrpSpPr>
          <p:cNvPr id="361" name="Google Shape;361;p83"/>
          <p:cNvGrpSpPr/>
          <p:nvPr/>
        </p:nvGrpSpPr>
        <p:grpSpPr>
          <a:xfrm>
            <a:off x="-720" y="1998000"/>
            <a:ext cx="11695680" cy="781200"/>
            <a:chOff x="-720" y="1998000"/>
            <a:chExt cx="11695680" cy="781200"/>
          </a:xfrm>
        </p:grpSpPr>
        <p:sp>
          <p:nvSpPr>
            <p:cNvPr id="362" name="Google Shape;362;p83"/>
            <p:cNvSpPr/>
            <p:nvPr/>
          </p:nvSpPr>
          <p:spPr>
            <a:xfrm rot="5400000">
              <a:off x="11228760" y="2313000"/>
              <a:ext cx="780840" cy="15156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3"/>
            <p:cNvSpPr/>
            <p:nvPr/>
          </p:nvSpPr>
          <p:spPr>
            <a:xfrm rot="10800000">
              <a:off x="-720" y="1998000"/>
              <a:ext cx="11453760" cy="78084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83"/>
          <p:cNvSpPr/>
          <p:nvPr/>
        </p:nvSpPr>
        <p:spPr>
          <a:xfrm>
            <a:off x="0" y="2203200"/>
            <a:ext cx="11382480" cy="4147200"/>
          </a:xfrm>
          <a:prstGeom prst="rect">
            <a:avLst/>
          </a:prstGeom>
          <a:solidFill>
            <a:schemeClr val="lt1"/>
          </a:solidFill>
          <a:ln>
            <a:noFill/>
          </a:ln>
          <a:effectLst>
            <a:outerShdw blurRad="139680" dist="127080" dir="5400000" algn="t" rotWithShape="0">
              <a:srgbClr val="000000">
                <a:alpha val="1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3"/>
          <p:cNvSpPr txBox="1">
            <a:spLocks noGrp="1"/>
          </p:cNvSpPr>
          <p:nvPr>
            <p:ph type="body" idx="4294967295"/>
          </p:nvPr>
        </p:nvSpPr>
        <p:spPr>
          <a:xfrm>
            <a:off x="793800" y="2599560"/>
            <a:ext cx="10143000" cy="3434760"/>
          </a:xfrm>
          <a:prstGeom prst="rect">
            <a:avLst/>
          </a:prstGeom>
          <a:noFill/>
          <a:ln>
            <a:noFill/>
          </a:ln>
        </p:spPr>
        <p:txBody>
          <a:bodyPr spcFirstLastPara="1" wrap="square" lIns="90000" tIns="45000" rIns="90000" bIns="45000" anchor="ctr"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Hoy tenemos páginas web en HTML, CSS y JavaScript, diseñadas de manera óptima para una experiencia de visualización humana. </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Los humanos podemos determinar el contexto y el significado al ver la página, pero las máquinas tienen que realizar un procesamiento adicional para obtener ese mismo contexto. </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Hay varias soluciones diferentes para codificar datos estructurados, incluidos Open Graph, Microdata, RDFa y JSON-LD. </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9"/>
        <p:cNvGrpSpPr/>
        <p:nvPr/>
      </p:nvGrpSpPr>
      <p:grpSpPr>
        <a:xfrm>
          <a:off x="0" y="0"/>
          <a:ext cx="0" cy="0"/>
          <a:chOff x="0" y="0"/>
          <a:chExt cx="0" cy="0"/>
        </a:xfrm>
      </p:grpSpPr>
      <p:sp>
        <p:nvSpPr>
          <p:cNvPr id="370" name="Google Shape;370;p84"/>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4"/>
          <p:cNvSpPr txBox="1">
            <a:spLocks noGrp="1"/>
          </p:cNvSpPr>
          <p:nvPr>
            <p:ph type="title" idx="4294967295"/>
          </p:nvPr>
        </p:nvSpPr>
        <p:spPr>
          <a:xfrm>
            <a:off x="838080" y="365040"/>
            <a:ext cx="10514880" cy="1324800"/>
          </a:xfrm>
          <a:prstGeom prst="rect">
            <a:avLst/>
          </a:prstGeom>
          <a:noFill/>
          <a:ln>
            <a:noFill/>
          </a:ln>
        </p:spPr>
        <p:txBody>
          <a:bodyPr spcFirstLastPara="1" wrap="square" lIns="90000" tIns="45000" rIns="90000" bIns="45000" anchor="ctr" anchorCtr="0">
            <a:normAutofit/>
          </a:bodyPr>
          <a:lstStyle/>
          <a:p>
            <a:pPr marL="0" marR="0" lvl="0" indent="0" algn="l" rtl="0">
              <a:lnSpc>
                <a:spcPct val="90000"/>
              </a:lnSpc>
              <a:spcBef>
                <a:spcPts val="0"/>
              </a:spcBef>
              <a:spcAft>
                <a:spcPts val="0"/>
              </a:spcAft>
              <a:buClr>
                <a:srgbClr val="000000"/>
              </a:buClr>
              <a:buSzPts val="5000"/>
              <a:buFont typeface="Calibri"/>
              <a:buNone/>
            </a:pPr>
            <a:r>
              <a:rPr lang="en-US" sz="5000" b="0" i="0" u="none" strike="noStrike" cap="none">
                <a:solidFill>
                  <a:srgbClr val="000000"/>
                </a:solidFill>
                <a:latin typeface="Calibri"/>
                <a:ea typeface="Calibri"/>
                <a:cs typeface="Calibri"/>
                <a:sym typeface="Calibri"/>
              </a:rPr>
              <a:t>RDF Resource Description Framework</a:t>
            </a:r>
            <a:endParaRPr sz="5000" b="0" i="0" u="none" strike="noStrike" cap="none">
              <a:solidFill>
                <a:schemeClr val="dk1"/>
              </a:solidFill>
              <a:latin typeface="Arial"/>
              <a:ea typeface="Arial"/>
              <a:cs typeface="Arial"/>
              <a:sym typeface="Arial"/>
            </a:endParaRPr>
          </a:p>
        </p:txBody>
      </p:sp>
      <p:sp>
        <p:nvSpPr>
          <p:cNvPr id="372" name="Google Shape;372;p84"/>
          <p:cNvSpPr/>
          <p:nvPr/>
        </p:nvSpPr>
        <p:spPr>
          <a:xfrm>
            <a:off x="668880" y="1677240"/>
            <a:ext cx="10853280" cy="17640"/>
          </a:xfrm>
          <a:custGeom>
            <a:avLst/>
            <a:gdLst/>
            <a:ahLst/>
            <a:cxnLst/>
            <a:rect l="l" t="t" r="r" b="b"/>
            <a:pathLst>
              <a:path w="10853928" h="18288"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4"/>
          <p:cNvSpPr txBox="1">
            <a:spLocks noGrp="1"/>
          </p:cNvSpPr>
          <p:nvPr>
            <p:ph type="body" idx="4294967295"/>
          </p:nvPr>
        </p:nvSpPr>
        <p:spPr>
          <a:xfrm>
            <a:off x="836640" y="2377080"/>
            <a:ext cx="10514880" cy="3558600"/>
          </a:xfrm>
          <a:prstGeom prst="rect">
            <a:avLst/>
          </a:prstGeom>
          <a:noFill/>
          <a:ln>
            <a:noFill/>
          </a:ln>
        </p:spPr>
        <p:txBody>
          <a:bodyPr spcFirstLastPara="1" wrap="square" lIns="90000" tIns="45000" rIns="90000" bIns="45000" anchor="t"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El Consorcio W3C se ocupa del estándar RDF, al que define como:</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Lenguaje para representar información sobre recursos en la World Wide Web.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Representar metadatos sobre recursos en la Red, tales como el título, autor y fecha de modificación de una página web, tema, etc.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El estándar RDF es un marco en el que podemos formular modelos y nos permite, mediante una nomenclatura y unas reglas gramaticales y sintácticas, formular modelos semánticos de cualquier objeto, sea éste un recurso de Internet (una página de la Wikipedia, por ejemplo), sea éste un objeto físico al que se le hace referencia desde una página web. </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7"/>
        <p:cNvGrpSpPr/>
        <p:nvPr/>
      </p:nvGrpSpPr>
      <p:grpSpPr>
        <a:xfrm>
          <a:off x="0" y="0"/>
          <a:ext cx="0" cy="0"/>
          <a:chOff x="0" y="0"/>
          <a:chExt cx="0" cy="0"/>
        </a:xfrm>
      </p:grpSpPr>
      <p:sp>
        <p:nvSpPr>
          <p:cNvPr id="378" name="Google Shape;378;p85"/>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5"/>
          <p:cNvSpPr txBox="1">
            <a:spLocks noGrp="1"/>
          </p:cNvSpPr>
          <p:nvPr>
            <p:ph type="title" idx="4294967295"/>
          </p:nvPr>
        </p:nvSpPr>
        <p:spPr>
          <a:xfrm>
            <a:off x="838080" y="365040"/>
            <a:ext cx="10514880" cy="1324800"/>
          </a:xfrm>
          <a:prstGeom prst="rect">
            <a:avLst/>
          </a:prstGeom>
          <a:noFill/>
          <a:ln>
            <a:noFill/>
          </a:ln>
        </p:spPr>
        <p:txBody>
          <a:bodyPr spcFirstLastPara="1" wrap="square" lIns="90000" tIns="45000" rIns="90000" bIns="45000" anchor="ctr" anchorCtr="0">
            <a:normAutofit/>
          </a:bodyPr>
          <a:lstStyle/>
          <a:p>
            <a:pPr marL="0" marR="0" lvl="0" indent="0" algn="l" rtl="0">
              <a:lnSpc>
                <a:spcPct val="90000"/>
              </a:lnSpc>
              <a:spcBef>
                <a:spcPts val="0"/>
              </a:spcBef>
              <a:spcAft>
                <a:spcPts val="0"/>
              </a:spcAft>
              <a:buClr>
                <a:srgbClr val="000000"/>
              </a:buClr>
              <a:buSzPts val="5400"/>
              <a:buFont typeface="Calibri"/>
              <a:buNone/>
            </a:pPr>
            <a:r>
              <a:rPr lang="en-US" sz="5400" b="0" i="0" u="none" strike="noStrike" cap="none">
                <a:solidFill>
                  <a:srgbClr val="000000"/>
                </a:solidFill>
                <a:latin typeface="Calibri"/>
                <a:ea typeface="Calibri"/>
                <a:cs typeface="Calibri"/>
                <a:sym typeface="Calibri"/>
              </a:rPr>
              <a:t>Beneficios de RDF</a:t>
            </a:r>
            <a:endParaRPr sz="5400" b="0" i="0" u="none" strike="noStrike" cap="none">
              <a:solidFill>
                <a:schemeClr val="dk1"/>
              </a:solidFill>
              <a:latin typeface="Arial"/>
              <a:ea typeface="Arial"/>
              <a:cs typeface="Arial"/>
              <a:sym typeface="Arial"/>
            </a:endParaRPr>
          </a:p>
        </p:txBody>
      </p:sp>
      <p:sp>
        <p:nvSpPr>
          <p:cNvPr id="380" name="Google Shape;380;p85"/>
          <p:cNvSpPr/>
          <p:nvPr/>
        </p:nvSpPr>
        <p:spPr>
          <a:xfrm>
            <a:off x="668880" y="1677240"/>
            <a:ext cx="10853280" cy="17640"/>
          </a:xfrm>
          <a:custGeom>
            <a:avLst/>
            <a:gdLst/>
            <a:ahLst/>
            <a:cxnLst/>
            <a:rect l="l" t="t" r="r" b="b"/>
            <a:pathLst>
              <a:path w="10853928" h="18288"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5"/>
          <p:cNvSpPr txBox="1">
            <a:spLocks noGrp="1"/>
          </p:cNvSpPr>
          <p:nvPr>
            <p:ph type="body" idx="4294967295"/>
          </p:nvPr>
        </p:nvSpPr>
        <p:spPr>
          <a:xfrm>
            <a:off x="838080" y="2329560"/>
            <a:ext cx="10514880" cy="3250440"/>
          </a:xfrm>
          <a:prstGeom prst="rect">
            <a:avLst/>
          </a:prstGeom>
          <a:noFill/>
          <a:ln>
            <a:noFill/>
          </a:ln>
        </p:spPr>
        <p:txBody>
          <a:bodyPr spcFirstLastPara="1" wrap="square" lIns="90000" tIns="45000" rIns="90000" bIns="45000" anchor="t"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Permitir que las máquina “hablen” entre sí, comunicándose unas con otras unos modelos construidos de acuerdo a una misma lógica.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Búsqueda avanzada de Google.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Filtrar por múltiples criterios.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Para poder discernir si el contenido de una página. </a:t>
            </a:r>
            <a:endParaRPr sz="2400" b="0" i="0" u="none" strike="noStrike" cap="none">
              <a:solidFill>
                <a:schemeClr val="dk1"/>
              </a:solidFill>
              <a:latin typeface="Arial"/>
              <a:ea typeface="Arial"/>
              <a:cs typeface="Arial"/>
              <a:sym typeface="Arial"/>
            </a:endParaRPr>
          </a:p>
          <a:p>
            <a:pPr marL="685800" marR="0" lvl="1" indent="-228600" algn="l" rtl="0">
              <a:lnSpc>
                <a:spcPct val="90000"/>
              </a:lnSpc>
              <a:spcBef>
                <a:spcPts val="499"/>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Las páginas incluyen entre su código HTML un texto marcado con RDFa que es leído por el buscador, quien lo identifica, lo sabe interpretar y permite que el buscador lo pueda utilizar como una variable para ser tenida o no en cuenta</a:t>
            </a:r>
            <a:endParaRPr sz="24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86"/>
          <p:cNvSpPr txBox="1">
            <a:spLocks noGrp="1"/>
          </p:cNvSpPr>
          <p:nvPr>
            <p:ph type="title"/>
          </p:nvPr>
        </p:nvSpPr>
        <p:spPr>
          <a:xfrm>
            <a:off x="838080" y="365040"/>
            <a:ext cx="10514880" cy="1324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strike="noStrike">
                <a:solidFill>
                  <a:srgbClr val="000000"/>
                </a:solidFill>
                <a:latin typeface="Calibri"/>
                <a:ea typeface="Calibri"/>
                <a:cs typeface="Calibri"/>
                <a:sym typeface="Calibri"/>
              </a:rPr>
              <a:t>RDF Resource Description Framework</a:t>
            </a:r>
            <a:endParaRPr sz="4400" b="0" strike="noStrike">
              <a:latin typeface="Arial"/>
              <a:ea typeface="Arial"/>
              <a:cs typeface="Arial"/>
              <a:sym typeface="Arial"/>
            </a:endParaRPr>
          </a:p>
        </p:txBody>
      </p:sp>
      <p:sp>
        <p:nvSpPr>
          <p:cNvPr id="387" name="Google Shape;387;p86"/>
          <p:cNvSpPr/>
          <p:nvPr/>
        </p:nvSpPr>
        <p:spPr>
          <a:xfrm>
            <a:off x="1612440" y="2095200"/>
            <a:ext cx="3046680" cy="1854000"/>
          </a:xfrm>
          <a:prstGeom prst="ellipse">
            <a:avLst/>
          </a:prstGeom>
          <a:solidFill>
            <a:srgbClr val="F7CAAC"/>
          </a:solidFill>
          <a:ln w="25400" cap="flat" cmpd="sng">
            <a:solidFill>
              <a:srgbClr val="000000"/>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6000" b="0" strike="noStrike">
                <a:solidFill>
                  <a:srgbClr val="000000"/>
                </a:solidFill>
                <a:latin typeface="Calibri"/>
                <a:ea typeface="Calibri"/>
                <a:cs typeface="Calibri"/>
                <a:sym typeface="Calibri"/>
              </a:rPr>
              <a:t>Sujeto</a:t>
            </a:r>
            <a:endParaRPr sz="6000" b="0" strike="noStrike">
              <a:solidFill>
                <a:schemeClr val="dk1"/>
              </a:solidFill>
              <a:latin typeface="Arial"/>
              <a:ea typeface="Arial"/>
              <a:cs typeface="Arial"/>
              <a:sym typeface="Arial"/>
            </a:endParaRPr>
          </a:p>
        </p:txBody>
      </p:sp>
      <p:sp>
        <p:nvSpPr>
          <p:cNvPr id="388" name="Google Shape;388;p86"/>
          <p:cNvSpPr/>
          <p:nvPr/>
        </p:nvSpPr>
        <p:spPr>
          <a:xfrm>
            <a:off x="7237080" y="2095200"/>
            <a:ext cx="3278520" cy="1854000"/>
          </a:xfrm>
          <a:prstGeom prst="ellipse">
            <a:avLst/>
          </a:prstGeom>
          <a:solidFill>
            <a:srgbClr val="F7CAAC"/>
          </a:solidFill>
          <a:ln w="25400" cap="flat" cmpd="sng">
            <a:solidFill>
              <a:srgbClr val="000000"/>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6000" b="0" strike="noStrike">
                <a:solidFill>
                  <a:srgbClr val="000000"/>
                </a:solidFill>
                <a:latin typeface="Calibri"/>
                <a:ea typeface="Calibri"/>
                <a:cs typeface="Calibri"/>
                <a:sym typeface="Calibri"/>
              </a:rPr>
              <a:t>Objeto</a:t>
            </a:r>
            <a:endParaRPr sz="6000" b="0" strike="noStrike">
              <a:solidFill>
                <a:schemeClr val="dk1"/>
              </a:solidFill>
              <a:latin typeface="Arial"/>
              <a:ea typeface="Arial"/>
              <a:cs typeface="Arial"/>
              <a:sym typeface="Arial"/>
            </a:endParaRPr>
          </a:p>
        </p:txBody>
      </p:sp>
      <p:sp>
        <p:nvSpPr>
          <p:cNvPr id="389" name="Google Shape;389;p86"/>
          <p:cNvSpPr/>
          <p:nvPr/>
        </p:nvSpPr>
        <p:spPr>
          <a:xfrm>
            <a:off x="4703400" y="2461680"/>
            <a:ext cx="2532600" cy="1103040"/>
          </a:xfrm>
          <a:prstGeom prst="rightArrow">
            <a:avLst>
              <a:gd name="adj1" fmla="val 50000"/>
              <a:gd name="adj2" fmla="val 50000"/>
            </a:avLst>
          </a:prstGeom>
          <a:noFill/>
          <a:ln w="254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6"/>
          <p:cNvSpPr/>
          <p:nvPr/>
        </p:nvSpPr>
        <p:spPr>
          <a:xfrm>
            <a:off x="4801679" y="2668320"/>
            <a:ext cx="2357877" cy="69948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4000" b="0" strike="noStrike" dirty="0" err="1">
                <a:solidFill>
                  <a:srgbClr val="000000"/>
                </a:solidFill>
                <a:latin typeface="Calibri"/>
                <a:ea typeface="Calibri"/>
                <a:cs typeface="Calibri"/>
                <a:sym typeface="Calibri"/>
              </a:rPr>
              <a:t>Predicado</a:t>
            </a:r>
            <a:endParaRPr sz="4000" b="0" strike="noStrike" dirty="0">
              <a:solidFill>
                <a:schemeClr val="dk1"/>
              </a:solidFill>
              <a:latin typeface="Arial"/>
              <a:ea typeface="Arial"/>
              <a:cs typeface="Arial"/>
              <a:sym typeface="Arial"/>
            </a:endParaRPr>
          </a:p>
        </p:txBody>
      </p:sp>
      <p:sp>
        <p:nvSpPr>
          <p:cNvPr id="391" name="Google Shape;391;p86"/>
          <p:cNvSpPr/>
          <p:nvPr/>
        </p:nvSpPr>
        <p:spPr>
          <a:xfrm>
            <a:off x="7502760" y="4678560"/>
            <a:ext cx="3583440" cy="1187280"/>
          </a:xfrm>
          <a:prstGeom prst="rect">
            <a:avLst/>
          </a:prstGeom>
          <a:solidFill>
            <a:srgbClr val="FFC000"/>
          </a:solidFill>
          <a:ln w="9525" cap="flat" cmpd="sng">
            <a:solidFill>
              <a:srgbClr val="000000"/>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Calibri"/>
                <a:ea typeface="Calibri"/>
                <a:cs typeface="Calibri"/>
                <a:sym typeface="Calibri"/>
              </a:rPr>
              <a:t>Idea, concepto, persona o cosa que recibe lo que se dice del sujeto</a:t>
            </a:r>
            <a:endParaRPr sz="2400" b="0" strike="noStrike">
              <a:solidFill>
                <a:schemeClr val="dk1"/>
              </a:solidFill>
              <a:latin typeface="Arial"/>
              <a:ea typeface="Arial"/>
              <a:cs typeface="Arial"/>
              <a:sym typeface="Arial"/>
            </a:endParaRPr>
          </a:p>
        </p:txBody>
      </p:sp>
      <p:sp>
        <p:nvSpPr>
          <p:cNvPr id="392" name="Google Shape;392;p86"/>
          <p:cNvSpPr/>
          <p:nvPr/>
        </p:nvSpPr>
        <p:spPr>
          <a:xfrm>
            <a:off x="1545480" y="4678560"/>
            <a:ext cx="2777040" cy="1187280"/>
          </a:xfrm>
          <a:prstGeom prst="rect">
            <a:avLst/>
          </a:prstGeom>
          <a:solidFill>
            <a:srgbClr val="FFC000"/>
          </a:solidFill>
          <a:ln w="9525" cap="flat" cmpd="sng">
            <a:solidFill>
              <a:srgbClr val="000000"/>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Calibri"/>
                <a:ea typeface="Calibri"/>
                <a:cs typeface="Calibri"/>
                <a:sym typeface="Calibri"/>
              </a:rPr>
              <a:t>Idea, concepto, persona o cosa de la cual se dice algo</a:t>
            </a:r>
            <a:endParaRPr sz="2400" b="0" strike="noStrike">
              <a:solidFill>
                <a:schemeClr val="dk1"/>
              </a:solidFill>
              <a:latin typeface="Arial"/>
              <a:ea typeface="Arial"/>
              <a:cs typeface="Arial"/>
              <a:sym typeface="Arial"/>
            </a:endParaRPr>
          </a:p>
        </p:txBody>
      </p:sp>
      <p:sp>
        <p:nvSpPr>
          <p:cNvPr id="393" name="Google Shape;393;p86"/>
          <p:cNvSpPr/>
          <p:nvPr/>
        </p:nvSpPr>
        <p:spPr>
          <a:xfrm>
            <a:off x="4545720" y="4678560"/>
            <a:ext cx="2848320" cy="1187280"/>
          </a:xfrm>
          <a:prstGeom prst="rect">
            <a:avLst/>
          </a:prstGeom>
          <a:solidFill>
            <a:srgbClr val="FFC000"/>
          </a:solidFill>
          <a:ln w="9525" cap="flat" cmpd="sng">
            <a:solidFill>
              <a:srgbClr val="000000"/>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US" sz="2400" b="0" strike="noStrike">
                <a:solidFill>
                  <a:srgbClr val="000000"/>
                </a:solidFill>
                <a:latin typeface="Calibri"/>
                <a:ea typeface="Calibri"/>
                <a:cs typeface="Calibri"/>
                <a:sym typeface="Calibri"/>
              </a:rPr>
              <a:t>Lo que estamos diciendo acerca del sujeto</a:t>
            </a:r>
            <a:endParaRPr sz="2400" b="0" strike="noStrik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7"/>
        <p:cNvGrpSpPr/>
        <p:nvPr/>
      </p:nvGrpSpPr>
      <p:grpSpPr>
        <a:xfrm>
          <a:off x="0" y="0"/>
          <a:ext cx="0" cy="0"/>
          <a:chOff x="0" y="0"/>
          <a:chExt cx="0" cy="0"/>
        </a:xfrm>
      </p:grpSpPr>
      <p:sp>
        <p:nvSpPr>
          <p:cNvPr id="398" name="Google Shape;398;p87"/>
          <p:cNvSpPr/>
          <p:nvPr/>
        </p:nvSpPr>
        <p:spPr>
          <a:xfrm>
            <a:off x="0" y="0"/>
            <a:ext cx="12188160" cy="685728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7"/>
          <p:cNvSpPr txBox="1">
            <a:spLocks noGrp="1"/>
          </p:cNvSpPr>
          <p:nvPr>
            <p:ph type="title" idx="4294967295"/>
          </p:nvPr>
        </p:nvSpPr>
        <p:spPr>
          <a:xfrm>
            <a:off x="838080" y="365040"/>
            <a:ext cx="10514880" cy="1324800"/>
          </a:xfrm>
          <a:prstGeom prst="rect">
            <a:avLst/>
          </a:prstGeom>
          <a:noFill/>
          <a:ln>
            <a:noFill/>
          </a:ln>
        </p:spPr>
        <p:txBody>
          <a:bodyPr spcFirstLastPara="1" wrap="square" lIns="90000" tIns="45000" rIns="90000" bIns="45000" anchor="ctr" anchorCtr="0">
            <a:normAutofit/>
          </a:bodyPr>
          <a:lstStyle/>
          <a:p>
            <a:pPr marL="0" marR="0" lvl="0" indent="0" algn="l" rtl="0">
              <a:lnSpc>
                <a:spcPct val="90000"/>
              </a:lnSpc>
              <a:spcBef>
                <a:spcPts val="0"/>
              </a:spcBef>
              <a:spcAft>
                <a:spcPts val="0"/>
              </a:spcAft>
              <a:buClr>
                <a:srgbClr val="000000"/>
              </a:buClr>
              <a:buSzPts val="5000"/>
              <a:buFont typeface="Calibri"/>
              <a:buNone/>
            </a:pPr>
            <a:r>
              <a:rPr lang="en-US" sz="5000" b="0" i="0" u="none" strike="noStrike" cap="none">
                <a:solidFill>
                  <a:srgbClr val="000000"/>
                </a:solidFill>
                <a:latin typeface="Calibri"/>
                <a:ea typeface="Calibri"/>
                <a:cs typeface="Calibri"/>
                <a:sym typeface="Calibri"/>
              </a:rPr>
              <a:t>RDF Resource Description Framework</a:t>
            </a:r>
            <a:endParaRPr sz="5000" b="0" i="0" u="none" strike="noStrike" cap="none">
              <a:solidFill>
                <a:schemeClr val="dk1"/>
              </a:solidFill>
              <a:latin typeface="Arial"/>
              <a:ea typeface="Arial"/>
              <a:cs typeface="Arial"/>
              <a:sym typeface="Arial"/>
            </a:endParaRPr>
          </a:p>
        </p:txBody>
      </p:sp>
      <p:sp>
        <p:nvSpPr>
          <p:cNvPr id="400" name="Google Shape;400;p87"/>
          <p:cNvSpPr/>
          <p:nvPr/>
        </p:nvSpPr>
        <p:spPr>
          <a:xfrm>
            <a:off x="668880" y="1677240"/>
            <a:ext cx="10853280" cy="17640"/>
          </a:xfrm>
          <a:custGeom>
            <a:avLst/>
            <a:gdLst/>
            <a:ahLst/>
            <a:cxnLst/>
            <a:rect l="l" t="t" r="r" b="b"/>
            <a:pathLst>
              <a:path w="10853928" h="18288"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rgbClr val="ED7D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7"/>
          <p:cNvSpPr txBox="1">
            <a:spLocks noGrp="1"/>
          </p:cNvSpPr>
          <p:nvPr>
            <p:ph type="body" idx="4294967295"/>
          </p:nvPr>
        </p:nvSpPr>
        <p:spPr>
          <a:xfrm>
            <a:off x="838080" y="2824560"/>
            <a:ext cx="10514880" cy="2048040"/>
          </a:xfrm>
          <a:prstGeom prst="rect">
            <a:avLst/>
          </a:prstGeom>
          <a:noFill/>
          <a:ln>
            <a:noFill/>
          </a:ln>
        </p:spPr>
        <p:txBody>
          <a:bodyPr spcFirstLastPara="1" wrap="square" lIns="90000" tIns="45000" rIns="90000" bIns="45000" anchor="t" anchorCtr="0">
            <a:normAutofit/>
          </a:bodyPr>
          <a:lstStyle/>
          <a:p>
            <a:pPr marL="228600" marR="0" lvl="0" indent="-228600" algn="l" rtl="0">
              <a:lnSpc>
                <a:spcPct val="9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Modela la metadato como un grafo de relaciones (Statements)</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Uso de URI para identificar todo (http://......./.../)</a:t>
            </a:r>
            <a:endParaRPr sz="2400" b="0" i="0" u="none" strike="noStrike" cap="none">
              <a:solidFill>
                <a:schemeClr val="dk1"/>
              </a:solidFill>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La Web como una gran base datos grafo</a:t>
            </a:r>
            <a:endParaRPr sz="2400" b="0" i="0" u="none" strike="noStrike" cap="non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TotalTime>
  <Words>4318</Words>
  <Application>Microsoft Office PowerPoint</Application>
  <PresentationFormat>Panorámica</PresentationFormat>
  <Paragraphs>359</Paragraphs>
  <Slides>48</Slides>
  <Notes>48</Notes>
  <HiddenSlides>1</HiddenSlides>
  <MMClips>0</MMClips>
  <ScaleCrop>false</ScaleCrop>
  <HeadingPairs>
    <vt:vector size="6" baseType="variant">
      <vt:variant>
        <vt:lpstr>Fuentes usadas</vt:lpstr>
      </vt:variant>
      <vt:variant>
        <vt:i4>4</vt:i4>
      </vt:variant>
      <vt:variant>
        <vt:lpstr>Tema</vt:lpstr>
      </vt:variant>
      <vt:variant>
        <vt:i4>6</vt:i4>
      </vt:variant>
      <vt:variant>
        <vt:lpstr>Títulos de diapositiva</vt:lpstr>
      </vt:variant>
      <vt:variant>
        <vt:i4>48</vt:i4>
      </vt:variant>
    </vt:vector>
  </HeadingPairs>
  <TitlesOfParts>
    <vt:vector size="58" baseType="lpstr">
      <vt:lpstr>Calibri</vt:lpstr>
      <vt:lpstr>Times New Roman</vt:lpstr>
      <vt:lpstr>Helvetica Neue Light</vt:lpstr>
      <vt:lpstr>Arial</vt:lpstr>
      <vt:lpstr>Office Theme</vt:lpstr>
      <vt:lpstr>Office Theme</vt:lpstr>
      <vt:lpstr>Office Theme</vt:lpstr>
      <vt:lpstr>Office Theme</vt:lpstr>
      <vt:lpstr>Office Theme</vt:lpstr>
      <vt:lpstr>Office Theme</vt:lpstr>
      <vt:lpstr>La Web Semántica y las Ontologías</vt:lpstr>
      <vt:lpstr>¿Por qué es necesario la Web Semántica?</vt:lpstr>
      <vt:lpstr>Presentación de PowerPoint</vt:lpstr>
      <vt:lpstr>¿Qué es la Web Semántica?</vt:lpstr>
      <vt:lpstr>¿Cómo construir la Web Semántica?</vt:lpstr>
      <vt:lpstr>RDF Resource Description Framework</vt:lpstr>
      <vt:lpstr>Beneficios de RDF</vt:lpstr>
      <vt:lpstr>RDF Resource Description Framework</vt:lpstr>
      <vt:lpstr>RDF Resource Description Framework</vt:lpstr>
      <vt:lpstr>RDF Statements: Tripletas RDF</vt:lpstr>
      <vt:lpstr>Ejemplo: Mona Lisa</vt:lpstr>
      <vt:lpstr>Presentación de PowerPoint</vt:lpstr>
      <vt:lpstr>La dbpedia</vt:lpstr>
      <vt:lpstr>Presentación de PowerPoint</vt:lpstr>
      <vt:lpstr>Presentación de PowerPoint</vt:lpstr>
      <vt:lpstr>Revisar los artículos y hacer el ejemplo W3Schools  https://medium.com/terminusdb/graph-fundamentals-part-1-rdf-60dcf8d0c459    https://medium.com/wallscope/linked-data-a-conceptual-exploration-9860a1f44d68   https://medium.com/wallscope/understanding-linked-data-formats-rdf-xml-vs-turtle-vs-n-triples-eb931dbe9827   https://www.w3schools.com/xml/xml_rdf.asp </vt:lpstr>
      <vt:lpstr>Presentación de PowerPoint</vt:lpstr>
      <vt:lpstr>An Example of an RDF Model</vt:lpstr>
      <vt:lpstr>An Example of an RDF Model</vt:lpstr>
      <vt:lpstr>An Example of an RDF Model</vt:lpstr>
      <vt:lpstr>SPARQL</vt:lpstr>
      <vt:lpstr>¿Qué es SPARQL?</vt:lpstr>
      <vt:lpstr>Using SPARQL to Insert Triples</vt:lpstr>
      <vt:lpstr>Using SPARQL to Select Triples</vt:lpstr>
      <vt:lpstr>Using SPARQL to Find Prolific Actors</vt:lpstr>
      <vt:lpstr>Using SPARQL to Find Prolific Actors</vt:lpstr>
      <vt:lpstr>Conocimiento procesado por maquinas</vt:lpstr>
      <vt:lpstr>RDFS y el razonamiento automático</vt:lpstr>
      <vt:lpstr>¿Qué es RDFS?</vt:lpstr>
      <vt:lpstr>Applying RDFS To Infer New Triples</vt:lpstr>
      <vt:lpstr>Ontologías</vt:lpstr>
      <vt:lpstr>¿Qué es una Ontología?</vt:lpstr>
      <vt:lpstr>¿Qué es una Ontología?</vt:lpstr>
      <vt:lpstr>¿Qué es una Ontología?</vt:lpstr>
      <vt:lpstr>¿Qué es una Ontología?</vt:lpstr>
      <vt:lpstr>Beneficios de una Ontología</vt:lpstr>
      <vt:lpstr>Descripción de OWL</vt:lpstr>
      <vt:lpstr>Una metodología para crear ontologías</vt:lpstr>
      <vt:lpstr>Paso 1: identificar el dominio y el alcance</vt:lpstr>
      <vt:lpstr>Paso 2: considere la posibilidad de reutilizar ontologías existentes</vt:lpstr>
      <vt:lpstr>Paso 3: enumere los términos importantes</vt:lpstr>
      <vt:lpstr>Paso 4: definir las clases y la jerarquía de clases</vt:lpstr>
      <vt:lpstr>Paso 5: definir las propiedades de las clases</vt:lpstr>
      <vt:lpstr>Paso 6: definir las facetas de las propiedades</vt:lpstr>
      <vt:lpstr>Paso 7: crear instancias</vt:lpstr>
      <vt:lpstr>Un ejemplo: Diagnostic and Statistical Manual of Mental Disorders (DSM)</vt:lpstr>
      <vt:lpstr>SKOS</vt:lpstr>
      <vt:lpstr>Dublin 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Web Semántica y las Ontologías</dc:title>
  <cp:lastModifiedBy>Norbey Danilo Muñoz Cañon</cp:lastModifiedBy>
  <cp:revision>1</cp:revision>
  <dcterms:modified xsi:type="dcterms:W3CDTF">2023-09-11T20:52:48Z</dcterms:modified>
</cp:coreProperties>
</file>